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694" r:id="rId2"/>
    <p:sldId id="586" r:id="rId3"/>
    <p:sldId id="695" r:id="rId4"/>
    <p:sldId id="715" r:id="rId5"/>
    <p:sldId id="716" r:id="rId6"/>
    <p:sldId id="723" r:id="rId7"/>
    <p:sldId id="722" r:id="rId8"/>
    <p:sldId id="717" r:id="rId9"/>
    <p:sldId id="718" r:id="rId10"/>
    <p:sldId id="724" r:id="rId11"/>
    <p:sldId id="719" r:id="rId12"/>
    <p:sldId id="720" r:id="rId13"/>
    <p:sldId id="721" r:id="rId14"/>
    <p:sldId id="701" r:id="rId15"/>
    <p:sldId id="702" r:id="rId16"/>
    <p:sldId id="711" r:id="rId17"/>
    <p:sldId id="712" r:id="rId18"/>
    <p:sldId id="713" r:id="rId19"/>
    <p:sldId id="704" r:id="rId20"/>
    <p:sldId id="710" r:id="rId21"/>
    <p:sldId id="706" r:id="rId22"/>
    <p:sldId id="714" r:id="rId23"/>
    <p:sldId id="708" r:id="rId24"/>
    <p:sldId id="709" r:id="rId25"/>
    <p:sldId id="628"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75" autoAdjust="0"/>
    <p:restoredTop sz="84825" autoAdjust="0"/>
  </p:normalViewPr>
  <p:slideViewPr>
    <p:cSldViewPr snapToGrid="0">
      <p:cViewPr varScale="1">
        <p:scale>
          <a:sx n="70" d="100"/>
          <a:sy n="70" d="100"/>
        </p:scale>
        <p:origin x="-1632" y="-10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notesViewPr>
    <p:cSldViewPr snapToGrid="0" snapToObjects="1">
      <p:cViewPr varScale="1">
        <p:scale>
          <a:sx n="85" d="100"/>
          <a:sy n="85" d="100"/>
        </p:scale>
        <p:origin x="-312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33265-5E23-BF49-B6BF-1934B9BC786E}" type="datetimeFigureOut">
              <a:rPr lang="en-US" smtClean="0"/>
              <a:pPr/>
              <a:t>3/18/15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dirty="0"/>
          </a:p>
        </p:txBody>
      </p:sp>
    </p:spTree>
    <p:extLst>
      <p:ext uri="{BB962C8B-B14F-4D97-AF65-F5344CB8AC3E}">
        <p14:creationId xmlns:p14="http://schemas.microsoft.com/office/powerpoint/2010/main" val="26762271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A1BC7-CCFC-484A-97F3-979F740C57F6}" type="datetimeFigureOut">
              <a:rPr lang="en-US" smtClean="0"/>
              <a:pPr/>
              <a:t>3/18/15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dirty="0"/>
          </a:p>
        </p:txBody>
      </p:sp>
    </p:spTree>
    <p:extLst>
      <p:ext uri="{BB962C8B-B14F-4D97-AF65-F5344CB8AC3E}">
        <p14:creationId xmlns:p14="http://schemas.microsoft.com/office/powerpoint/2010/main" val="279162726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F8F5042-9C52-0449-B2EC-628456EB9E95}" type="slidenum">
              <a:rPr lang="en-US" smtClean="0"/>
              <a:pPr>
                <a:defRPr/>
              </a:pPr>
              <a:t>1</a:t>
            </a:fld>
            <a:endParaRPr lang="en-US"/>
          </a:p>
        </p:txBody>
      </p:sp>
    </p:spTree>
    <p:extLst>
      <p:ext uri="{BB962C8B-B14F-4D97-AF65-F5344CB8AC3E}">
        <p14:creationId xmlns:p14="http://schemas.microsoft.com/office/powerpoint/2010/main" val="110381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a:noFill/>
        </p:spPr>
        <p:txBody>
          <a:bodyPr/>
          <a:lstStyle/>
          <a:p>
            <a:r>
              <a:rPr lang="en-AU"/>
              <a:t>Morgan Kaufmann Publishers</a:t>
            </a:r>
          </a:p>
        </p:txBody>
      </p:sp>
      <p:sp>
        <p:nvSpPr>
          <p:cNvPr id="96259" name="Rectangle 3"/>
          <p:cNvSpPr>
            <a:spLocks noGrp="1" noChangeArrowheads="1"/>
          </p:cNvSpPr>
          <p:nvPr>
            <p:ph type="dt" sz="quarter" idx="1"/>
          </p:nvPr>
        </p:nvSpPr>
        <p:spPr>
          <a:noFill/>
        </p:spPr>
        <p:txBody>
          <a:bodyPr/>
          <a:lstStyle/>
          <a:p>
            <a:fld id="{0F292F83-EC46-0542-AE03-95B887C868F6}" type="datetime3">
              <a:rPr lang="en-AU"/>
              <a:pPr/>
              <a:t>18 March 2015</a:t>
            </a:fld>
            <a:endParaRPr lang="en-AU"/>
          </a:p>
        </p:txBody>
      </p:sp>
      <p:sp>
        <p:nvSpPr>
          <p:cNvPr id="96260" name="Rectangle 6"/>
          <p:cNvSpPr>
            <a:spLocks noGrp="1" noChangeArrowheads="1"/>
          </p:cNvSpPr>
          <p:nvPr>
            <p:ph type="ftr" sz="quarter" idx="4"/>
          </p:nvPr>
        </p:nvSpPr>
        <p:spPr>
          <a:noFill/>
        </p:spPr>
        <p:txBody>
          <a:bodyPr/>
          <a:lstStyle/>
          <a:p>
            <a:r>
              <a:rPr lang="en-AU"/>
              <a:t>Chapter 5 — Large and Fast: Exploiting Memory Hierarchy</a:t>
            </a:r>
          </a:p>
        </p:txBody>
      </p:sp>
      <p:sp>
        <p:nvSpPr>
          <p:cNvPr id="96261" name="Rectangle 7"/>
          <p:cNvSpPr>
            <a:spLocks noGrp="1" noChangeArrowheads="1"/>
          </p:cNvSpPr>
          <p:nvPr>
            <p:ph type="sldNum" sz="quarter" idx="5"/>
          </p:nvPr>
        </p:nvSpPr>
        <p:spPr>
          <a:noFill/>
        </p:spPr>
        <p:txBody>
          <a:bodyPr/>
          <a:lstStyle/>
          <a:p>
            <a:fld id="{226B5ED9-2239-1C4B-B7A8-1684B4CC7362}" type="slidenum">
              <a:rPr lang="en-AU"/>
              <a:pPr/>
              <a:t>23</a:t>
            </a:fld>
            <a:endParaRPr lang="en-AU"/>
          </a:p>
        </p:txBody>
      </p:sp>
      <p:sp>
        <p:nvSpPr>
          <p:cNvPr id="96262" name="Rectangle 2"/>
          <p:cNvSpPr>
            <a:spLocks noGrp="1" noRot="1" noChangeAspect="1" noChangeArrowheads="1" noTextEdit="1"/>
          </p:cNvSpPr>
          <p:nvPr>
            <p:ph type="sldImg"/>
          </p:nvPr>
        </p:nvSpPr>
        <p:spPr>
          <a:ln/>
        </p:spPr>
      </p:sp>
      <p:sp>
        <p:nvSpPr>
          <p:cNvPr id="96263"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p:spPr>
        <p:txBody>
          <a:bodyPr/>
          <a:lstStyle/>
          <a:p>
            <a:r>
              <a:rPr lang="en-AU"/>
              <a:t>Morgan Kaufmann Publishers</a:t>
            </a:r>
          </a:p>
        </p:txBody>
      </p:sp>
      <p:sp>
        <p:nvSpPr>
          <p:cNvPr id="98307" name="Rectangle 3"/>
          <p:cNvSpPr>
            <a:spLocks noGrp="1" noChangeArrowheads="1"/>
          </p:cNvSpPr>
          <p:nvPr>
            <p:ph type="dt" sz="quarter" idx="1"/>
          </p:nvPr>
        </p:nvSpPr>
        <p:spPr>
          <a:noFill/>
        </p:spPr>
        <p:txBody>
          <a:bodyPr/>
          <a:lstStyle/>
          <a:p>
            <a:fld id="{6E03FA73-3DC1-7D44-8893-C01ACF859D6D}" type="datetime3">
              <a:rPr lang="en-AU"/>
              <a:pPr/>
              <a:t>18 March 2015</a:t>
            </a:fld>
            <a:endParaRPr lang="en-AU"/>
          </a:p>
        </p:txBody>
      </p:sp>
      <p:sp>
        <p:nvSpPr>
          <p:cNvPr id="98308" name="Rectangle 6"/>
          <p:cNvSpPr>
            <a:spLocks noGrp="1" noChangeArrowheads="1"/>
          </p:cNvSpPr>
          <p:nvPr>
            <p:ph type="ftr" sz="quarter" idx="4"/>
          </p:nvPr>
        </p:nvSpPr>
        <p:spPr>
          <a:noFill/>
        </p:spPr>
        <p:txBody>
          <a:bodyPr/>
          <a:lstStyle/>
          <a:p>
            <a:r>
              <a:rPr lang="en-AU"/>
              <a:t>Chapter 5 — Large and Fast: Exploiting Memory Hierarchy</a:t>
            </a:r>
          </a:p>
        </p:txBody>
      </p:sp>
      <p:sp>
        <p:nvSpPr>
          <p:cNvPr id="98309" name="Rectangle 7"/>
          <p:cNvSpPr>
            <a:spLocks noGrp="1" noChangeArrowheads="1"/>
          </p:cNvSpPr>
          <p:nvPr>
            <p:ph type="sldNum" sz="quarter" idx="5"/>
          </p:nvPr>
        </p:nvSpPr>
        <p:spPr>
          <a:noFill/>
        </p:spPr>
        <p:txBody>
          <a:bodyPr/>
          <a:lstStyle/>
          <a:p>
            <a:fld id="{B3221591-D3D7-CB41-861C-C798F3F8BDFB}" type="slidenum">
              <a:rPr lang="en-AU"/>
              <a:pPr/>
              <a:t>24</a:t>
            </a:fld>
            <a:endParaRPr lang="en-AU"/>
          </a:p>
        </p:txBody>
      </p:sp>
      <p:sp>
        <p:nvSpPr>
          <p:cNvPr id="98310" name="Rectangle 2"/>
          <p:cNvSpPr>
            <a:spLocks noGrp="1" noRot="1" noChangeAspect="1" noChangeArrowheads="1" noTextEdit="1"/>
          </p:cNvSpPr>
          <p:nvPr>
            <p:ph type="sldImg"/>
          </p:nvPr>
        </p:nvSpPr>
        <p:spPr>
          <a:ln/>
        </p:spPr>
      </p:sp>
      <p:sp>
        <p:nvSpPr>
          <p:cNvPr id="98311"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515938" y="4343400"/>
            <a:ext cx="5910262" cy="4114800"/>
          </a:xfrm>
          <a:noFill/>
        </p:spPr>
        <p:txBody>
          <a:bodyPr wrap="square" lIns="90480" tIns="44446" rIns="90480" bIns="44446" numCol="1" anchor="t" anchorCtr="0" compatLnSpc="1">
            <a:prstTxWarp prst="textNoShape">
              <a:avLst/>
            </a:prstTxWarp>
          </a:bodyPr>
          <a:lstStyle/>
          <a:p>
            <a:pPr eaLnBrk="1" hangingPunct="1"/>
            <a:endParaRPr lang="en-US" dirty="0"/>
          </a:p>
        </p:txBody>
      </p:sp>
      <p:sp>
        <p:nvSpPr>
          <p:cNvPr id="57347" name="Rectangle 3"/>
          <p:cNvSpPr>
            <a:spLocks noGrp="1" noRot="1" noChangeAspect="1" noChangeArrowheads="1" noTextEdit="1"/>
          </p:cNvSpPr>
          <p:nvPr>
            <p:ph type="sldImg"/>
          </p:nvPr>
        </p:nvSpPr>
        <p:spPr bwMode="auto">
          <a:xfrm>
            <a:off x="1163638" y="590550"/>
            <a:ext cx="4546600" cy="3411538"/>
          </a:xfrm>
          <a:noFill/>
          <a:ln>
            <a:solidFill>
              <a:srgbClr val="000000"/>
            </a:solidFill>
            <a:miter lim="800000"/>
            <a:headEnd/>
            <a:tailEn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516434" y="4342191"/>
            <a:ext cx="5909964" cy="4115405"/>
          </a:xfrm>
          <a:noFill/>
          <a:ln w="9525"/>
        </p:spPr>
        <p:txBody>
          <a:bodyPr lIns="90475" tIns="44444" rIns="90475" bIns="44444"/>
          <a:lstStyle/>
          <a:p>
            <a:endParaRPr lang="en-US"/>
          </a:p>
        </p:txBody>
      </p:sp>
      <p:sp>
        <p:nvSpPr>
          <p:cNvPr id="27651" name="Rectangle 3"/>
          <p:cNvSpPr>
            <a:spLocks noGrp="1" noRot="1" noChangeAspect="1" noChangeArrowheads="1" noTextEdit="1"/>
          </p:cNvSpPr>
          <p:nvPr>
            <p:ph type="sldImg"/>
          </p:nvPr>
        </p:nvSpPr>
        <p:spPr>
          <a:xfrm>
            <a:off x="1158875" y="587375"/>
            <a:ext cx="4552950" cy="341630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C61F1880-39F3-B849-9762-40EB0B75D7A1}" type="slidenum">
              <a:rPr lang="en-US"/>
              <a:pPr/>
              <a:t>6</a:t>
            </a:fld>
            <a:endParaRPr lang="en-US"/>
          </a:p>
        </p:txBody>
      </p:sp>
      <p:sp>
        <p:nvSpPr>
          <p:cNvPr id="1543170" name="Rectangle 2"/>
          <p:cNvSpPr>
            <a:spLocks noGrp="1" noRot="1" noChangeAspect="1" noChangeArrowheads="1" noTextEdit="1"/>
          </p:cNvSpPr>
          <p:nvPr>
            <p:ph type="sldImg"/>
          </p:nvPr>
        </p:nvSpPr>
        <p:spPr>
          <a:ln/>
        </p:spPr>
      </p:sp>
      <p:sp>
        <p:nvSpPr>
          <p:cNvPr id="1543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C6DA2A56-1D72-3841-9B8B-3BDA8B8BF2FE}" type="slidenum">
              <a:rPr lang="en-US"/>
              <a:pPr/>
              <a:t>7</a:t>
            </a:fld>
            <a:endParaRPr lang="en-US"/>
          </a:p>
        </p:txBody>
      </p:sp>
      <p:sp>
        <p:nvSpPr>
          <p:cNvPr id="1444866" name="Rectangle 2"/>
          <p:cNvSpPr>
            <a:spLocks noGrp="1" noRot="1" noChangeAspect="1" noChangeArrowheads="1" noTextEdit="1"/>
          </p:cNvSpPr>
          <p:nvPr>
            <p:ph type="sldImg"/>
          </p:nvPr>
        </p:nvSpPr>
        <p:spPr bwMode="auto">
          <a:xfrm>
            <a:off x="1144588" y="684213"/>
            <a:ext cx="4570412" cy="3429000"/>
          </a:xfrm>
          <a:prstGeom prst="rect">
            <a:avLst/>
          </a:prstGeom>
          <a:solidFill>
            <a:srgbClr val="FFFFFF"/>
          </a:solidFill>
          <a:ln>
            <a:solidFill>
              <a:srgbClr val="000000"/>
            </a:solidFill>
            <a:miter lim="800000"/>
            <a:headEnd/>
            <a:tailEnd/>
          </a:ln>
        </p:spPr>
      </p:sp>
      <p:sp>
        <p:nvSpPr>
          <p:cNvPr id="1444867"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dirty="0"/>
              <a:t>NLRU used in Alpha TLBs (</a:t>
            </a:r>
            <a:r>
              <a:rPr lang="en-US" dirty="0" err="1"/>
              <a:t>jse</a:t>
            </a:r>
            <a:r>
              <a:rPr lang="en-US"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lstStyle/>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1165225" y="588963"/>
            <a:ext cx="4548188" cy="3413125"/>
          </a:xfr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05879CAB-0025-594F-A5CE-91DD953A6AA4}" type="slidenum">
              <a:rPr lang="en-US"/>
              <a:pPr/>
              <a:t>10</a:t>
            </a:fld>
            <a:endParaRPr lang="en-US"/>
          </a:p>
        </p:txBody>
      </p:sp>
      <p:sp>
        <p:nvSpPr>
          <p:cNvPr id="1481730" name="Rectangle 2"/>
          <p:cNvSpPr>
            <a:spLocks noGrp="1" noRot="1" noChangeAspect="1" noChangeArrowheads="1" noTextEdit="1"/>
          </p:cNvSpPr>
          <p:nvPr>
            <p:ph type="sldImg"/>
          </p:nvPr>
        </p:nvSpPr>
        <p:spPr bwMode="auto">
          <a:xfrm>
            <a:off x="1144588" y="684213"/>
            <a:ext cx="4570412" cy="3429000"/>
          </a:xfrm>
          <a:prstGeom prst="rect">
            <a:avLst/>
          </a:prstGeom>
          <a:solidFill>
            <a:srgbClr val="FFFFFF"/>
          </a:solidFill>
          <a:ln>
            <a:solidFill>
              <a:srgbClr val="000000"/>
            </a:solidFill>
            <a:miter lim="800000"/>
            <a:headEnd/>
            <a:tailEnd/>
          </a:ln>
        </p:spPr>
      </p:sp>
      <p:sp>
        <p:nvSpPr>
          <p:cNvPr id="1481731"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a:t>How are writes to istream handled?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3650" name="Rectangle 2"/>
          <p:cNvSpPr>
            <a:spLocks noGrp="1" noRot="1" noChangeAspect="1" noChangeArrowheads="1" noTextEdit="1"/>
          </p:cNvSpPr>
          <p:nvPr>
            <p:ph type="sldImg"/>
          </p:nvPr>
        </p:nvSpPr>
        <p:spPr bwMode="auto">
          <a:xfrm>
            <a:off x="1162050" y="585788"/>
            <a:ext cx="4554538" cy="3416300"/>
          </a:xfrm>
          <a:prstGeom prst="rect">
            <a:avLst/>
          </a:prstGeom>
          <a:solidFill>
            <a:srgbClr val="FFFFFF"/>
          </a:solidFill>
          <a:ln>
            <a:solidFill>
              <a:srgbClr val="000000"/>
            </a:solidFill>
            <a:miter lim="800000"/>
            <a:headEnd/>
            <a:tailEnd/>
          </a:ln>
        </p:spPr>
      </p:sp>
      <p:sp>
        <p:nvSpPr>
          <p:cNvPr id="2843651" name="Rectangle 3"/>
          <p:cNvSpPr>
            <a:spLocks noGrp="1" noChangeArrowheads="1"/>
          </p:cNvSpPr>
          <p:nvPr>
            <p:ph type="body" idx="1"/>
          </p:nvPr>
        </p:nvSpPr>
        <p:spPr bwMode="auto">
          <a:xfrm>
            <a:off x="516211" y="4344336"/>
            <a:ext cx="5909289" cy="4115112"/>
          </a:xfrm>
          <a:prstGeom prst="rect">
            <a:avLst/>
          </a:prstGeom>
          <a:solidFill>
            <a:srgbClr val="FFFFFF"/>
          </a:solidFill>
          <a:ln>
            <a:solidFill>
              <a:srgbClr val="000000"/>
            </a:solidFill>
            <a:miter lim="800000"/>
            <a:headEnd/>
            <a:tailEnd/>
          </a:ln>
        </p:spPr>
        <p:txBody>
          <a:bodyPr lIns="89567" tIns="44784" rIns="89567" bIns="44784">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p:spPr>
        <p:txBody>
          <a:bodyPr/>
          <a:lstStyle/>
          <a:p>
            <a:r>
              <a:rPr lang="en-AU"/>
              <a:t>Morgan Kaufmann Publishers</a:t>
            </a:r>
          </a:p>
        </p:txBody>
      </p:sp>
      <p:sp>
        <p:nvSpPr>
          <p:cNvPr id="98307" name="Rectangle 3"/>
          <p:cNvSpPr>
            <a:spLocks noGrp="1" noChangeArrowheads="1"/>
          </p:cNvSpPr>
          <p:nvPr>
            <p:ph type="dt" sz="quarter" idx="1"/>
          </p:nvPr>
        </p:nvSpPr>
        <p:spPr>
          <a:noFill/>
        </p:spPr>
        <p:txBody>
          <a:bodyPr/>
          <a:lstStyle/>
          <a:p>
            <a:fld id="{6E03FA73-3DC1-7D44-8893-C01ACF859D6D}" type="datetime3">
              <a:rPr lang="en-AU"/>
              <a:pPr/>
              <a:t>18 March 2015</a:t>
            </a:fld>
            <a:endParaRPr lang="en-AU"/>
          </a:p>
        </p:txBody>
      </p:sp>
      <p:sp>
        <p:nvSpPr>
          <p:cNvPr id="98308" name="Rectangle 6"/>
          <p:cNvSpPr>
            <a:spLocks noGrp="1" noChangeArrowheads="1"/>
          </p:cNvSpPr>
          <p:nvPr>
            <p:ph type="ftr" sz="quarter" idx="4"/>
          </p:nvPr>
        </p:nvSpPr>
        <p:spPr>
          <a:noFill/>
        </p:spPr>
        <p:txBody>
          <a:bodyPr/>
          <a:lstStyle/>
          <a:p>
            <a:r>
              <a:rPr lang="en-AU"/>
              <a:t>Chapter 5 — Large and Fast: Exploiting Memory Hierarchy</a:t>
            </a:r>
          </a:p>
        </p:txBody>
      </p:sp>
      <p:sp>
        <p:nvSpPr>
          <p:cNvPr id="98309" name="Rectangle 7"/>
          <p:cNvSpPr>
            <a:spLocks noGrp="1" noChangeArrowheads="1"/>
          </p:cNvSpPr>
          <p:nvPr>
            <p:ph type="sldNum" sz="quarter" idx="5"/>
          </p:nvPr>
        </p:nvSpPr>
        <p:spPr>
          <a:noFill/>
        </p:spPr>
        <p:txBody>
          <a:bodyPr/>
          <a:lstStyle/>
          <a:p>
            <a:fld id="{B3221591-D3D7-CB41-861C-C798F3F8BDFB}" type="slidenum">
              <a:rPr lang="en-AU"/>
              <a:pPr/>
              <a:t>20</a:t>
            </a:fld>
            <a:endParaRPr lang="en-AU"/>
          </a:p>
        </p:txBody>
      </p:sp>
      <p:sp>
        <p:nvSpPr>
          <p:cNvPr id="98310" name="Rectangle 2"/>
          <p:cNvSpPr>
            <a:spLocks noGrp="1" noRot="1" noChangeAspect="1" noChangeArrowheads="1" noTextEdit="1"/>
          </p:cNvSpPr>
          <p:nvPr>
            <p:ph type="sldImg"/>
          </p:nvPr>
        </p:nvSpPr>
        <p:spPr>
          <a:ln/>
        </p:spPr>
      </p:sp>
      <p:sp>
        <p:nvSpPr>
          <p:cNvPr id="98311"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p:spPr>
        <p:txBody>
          <a:bodyPr/>
          <a:lstStyle/>
          <a:p>
            <a:r>
              <a:rPr lang="en-AU"/>
              <a:t>Morgan Kaufmann Publishers</a:t>
            </a:r>
          </a:p>
        </p:txBody>
      </p:sp>
      <p:sp>
        <p:nvSpPr>
          <p:cNvPr id="98307" name="Rectangle 3"/>
          <p:cNvSpPr>
            <a:spLocks noGrp="1" noChangeArrowheads="1"/>
          </p:cNvSpPr>
          <p:nvPr>
            <p:ph type="dt" sz="quarter" idx="1"/>
          </p:nvPr>
        </p:nvSpPr>
        <p:spPr>
          <a:noFill/>
        </p:spPr>
        <p:txBody>
          <a:bodyPr/>
          <a:lstStyle/>
          <a:p>
            <a:fld id="{6E03FA73-3DC1-7D44-8893-C01ACF859D6D}" type="datetime3">
              <a:rPr lang="en-AU"/>
              <a:pPr/>
              <a:t>18 March 2015</a:t>
            </a:fld>
            <a:endParaRPr lang="en-AU"/>
          </a:p>
        </p:txBody>
      </p:sp>
      <p:sp>
        <p:nvSpPr>
          <p:cNvPr id="98308" name="Rectangle 6"/>
          <p:cNvSpPr>
            <a:spLocks noGrp="1" noChangeArrowheads="1"/>
          </p:cNvSpPr>
          <p:nvPr>
            <p:ph type="ftr" sz="quarter" idx="4"/>
          </p:nvPr>
        </p:nvSpPr>
        <p:spPr>
          <a:noFill/>
        </p:spPr>
        <p:txBody>
          <a:bodyPr/>
          <a:lstStyle/>
          <a:p>
            <a:r>
              <a:rPr lang="en-AU"/>
              <a:t>Chapter 5 — Large and Fast: Exploiting Memory Hierarchy</a:t>
            </a:r>
          </a:p>
        </p:txBody>
      </p:sp>
      <p:sp>
        <p:nvSpPr>
          <p:cNvPr id="98309" name="Rectangle 7"/>
          <p:cNvSpPr>
            <a:spLocks noGrp="1" noChangeArrowheads="1"/>
          </p:cNvSpPr>
          <p:nvPr>
            <p:ph type="sldNum" sz="quarter" idx="5"/>
          </p:nvPr>
        </p:nvSpPr>
        <p:spPr>
          <a:noFill/>
        </p:spPr>
        <p:txBody>
          <a:bodyPr/>
          <a:lstStyle/>
          <a:p>
            <a:fld id="{B3221591-D3D7-CB41-861C-C798F3F8BDFB}" type="slidenum">
              <a:rPr lang="en-AU"/>
              <a:pPr/>
              <a:t>22</a:t>
            </a:fld>
            <a:endParaRPr lang="en-AU"/>
          </a:p>
        </p:txBody>
      </p:sp>
      <p:sp>
        <p:nvSpPr>
          <p:cNvPr id="98310" name="Rectangle 2"/>
          <p:cNvSpPr>
            <a:spLocks noGrp="1" noRot="1" noChangeAspect="1" noChangeArrowheads="1" noTextEdit="1"/>
          </p:cNvSpPr>
          <p:nvPr>
            <p:ph type="sldImg"/>
          </p:nvPr>
        </p:nvSpPr>
        <p:spPr>
          <a:ln/>
        </p:spPr>
      </p:sp>
      <p:sp>
        <p:nvSpPr>
          <p:cNvPr id="98311" name="Rectangle 3"/>
          <p:cNvSpPr>
            <a:spLocks noGrp="1" noChangeArrowheads="1"/>
          </p:cNvSpPr>
          <p:nvPr>
            <p:ph type="body" idx="1"/>
          </p:nvPr>
        </p:nvSpPr>
        <p:spPr>
          <a:noFill/>
          <a:ln/>
        </p:spPr>
        <p:txBody>
          <a:body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C9F2B93-4D39-AB48-86A6-B3C6E4B059A0}" type="datetime1">
              <a:rPr lang="en-US" smtClean="0"/>
              <a:t>3/18/15</a:t>
            </a:fld>
            <a:endParaRPr lang="en-US" dirty="0"/>
          </a:p>
        </p:txBody>
      </p:sp>
      <p:sp>
        <p:nvSpPr>
          <p:cNvPr id="5" name="Footer Placeholder 4"/>
          <p:cNvSpPr>
            <a:spLocks noGrp="1"/>
          </p:cNvSpPr>
          <p:nvPr>
            <p:ph type="ftr" sz="quarter" idx="11"/>
          </p:nvPr>
        </p:nvSpPr>
        <p:spPr/>
        <p:txBody>
          <a:bodyPr/>
          <a:lstStyle/>
          <a:p>
            <a:r>
              <a:rPr lang="en-US" dirty="0" smtClean="0"/>
              <a:t>Fall 2013 -- Lecture #22</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64DAC1-BE44-B048-9BC1-16DDDA0C8DA7}" type="datetime1">
              <a:rPr lang="en-US" smtClean="0"/>
              <a:t>3/18/15</a:t>
            </a:fld>
            <a:endParaRPr lang="en-US" dirty="0"/>
          </a:p>
        </p:txBody>
      </p:sp>
      <p:sp>
        <p:nvSpPr>
          <p:cNvPr id="5" name="Footer Placeholder 4"/>
          <p:cNvSpPr>
            <a:spLocks noGrp="1"/>
          </p:cNvSpPr>
          <p:nvPr>
            <p:ph type="ftr" sz="quarter" idx="11"/>
          </p:nvPr>
        </p:nvSpPr>
        <p:spPr/>
        <p:txBody>
          <a:bodyPr/>
          <a:lstStyle/>
          <a:p>
            <a:r>
              <a:rPr lang="en-US" dirty="0" smtClean="0"/>
              <a:t>Fall 2013 -- Lecture #22</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56EB91-00B7-E545-896B-6413BFF2450C}" type="datetime1">
              <a:rPr lang="en-US" smtClean="0"/>
              <a:t>3/18/15</a:t>
            </a:fld>
            <a:endParaRPr lang="en-US" dirty="0"/>
          </a:p>
        </p:txBody>
      </p:sp>
      <p:sp>
        <p:nvSpPr>
          <p:cNvPr id="5" name="Footer Placeholder 4"/>
          <p:cNvSpPr>
            <a:spLocks noGrp="1"/>
          </p:cNvSpPr>
          <p:nvPr>
            <p:ph type="ftr" sz="quarter" idx="11"/>
          </p:nvPr>
        </p:nvSpPr>
        <p:spPr/>
        <p:txBody>
          <a:bodyPr/>
          <a:lstStyle/>
          <a:p>
            <a:r>
              <a:rPr lang="en-US" dirty="0" smtClean="0"/>
              <a:t>Fall 2013 -- Lecture #22</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5727700" cy="474663"/>
          </a:xfrm>
        </p:spPr>
        <p:txBody>
          <a:bodyPr/>
          <a:lstStyle/>
          <a:p>
            <a:r>
              <a:rPr lang="en-US"/>
              <a:t>Click to edit Master title style</a:t>
            </a:r>
          </a:p>
        </p:txBody>
      </p:sp>
      <p:sp>
        <p:nvSpPr>
          <p:cNvPr id="3" name="Text Placeholder 2"/>
          <p:cNvSpPr>
            <a:spLocks noGrp="1"/>
          </p:cNvSpPr>
          <p:nvPr>
            <p:ph type="body" sz="half" idx="1"/>
          </p:nvPr>
        </p:nvSpPr>
        <p:spPr>
          <a:xfrm>
            <a:off x="685800" y="1143000"/>
            <a:ext cx="3848100" cy="213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1143000"/>
            <a:ext cx="3848100" cy="992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2287588"/>
            <a:ext cx="3848100" cy="993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4222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533400" y="914400"/>
            <a:ext cx="8153400" cy="2393950"/>
          </a:xfrm>
        </p:spPr>
        <p:txBody>
          <a:bodyPr/>
          <a:lstStyle/>
          <a:p>
            <a:pPr lvl="0"/>
            <a:endParaRPr lang="en-US" noProof="0" dirty="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4C3A35-71AF-2941-8129-F4C060A443F0}" type="datetime1">
              <a:rPr lang="en-US" smtClean="0"/>
              <a:t>3/18/15</a:t>
            </a:fld>
            <a:endParaRPr lang="en-US" dirty="0"/>
          </a:p>
        </p:txBody>
      </p:sp>
      <p:sp>
        <p:nvSpPr>
          <p:cNvPr id="5" name="Footer Placeholder 4"/>
          <p:cNvSpPr>
            <a:spLocks noGrp="1"/>
          </p:cNvSpPr>
          <p:nvPr>
            <p:ph type="ftr" sz="quarter" idx="11"/>
          </p:nvPr>
        </p:nvSpPr>
        <p:spPr/>
        <p:txBody>
          <a:bodyPr/>
          <a:lstStyle/>
          <a:p>
            <a:r>
              <a:rPr lang="en-US" dirty="0" smtClean="0"/>
              <a:t>Fall 2013 -- Lecture #22</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27648B-07AF-6747-B179-2E2C4999D6E7}" type="datetime1">
              <a:rPr lang="en-US" smtClean="0"/>
              <a:t>3/18/15</a:t>
            </a:fld>
            <a:endParaRPr lang="en-US" dirty="0"/>
          </a:p>
        </p:txBody>
      </p:sp>
      <p:sp>
        <p:nvSpPr>
          <p:cNvPr id="5" name="Footer Placeholder 4"/>
          <p:cNvSpPr>
            <a:spLocks noGrp="1"/>
          </p:cNvSpPr>
          <p:nvPr>
            <p:ph type="ftr" sz="quarter" idx="11"/>
          </p:nvPr>
        </p:nvSpPr>
        <p:spPr/>
        <p:txBody>
          <a:bodyPr/>
          <a:lstStyle/>
          <a:p>
            <a:r>
              <a:rPr lang="en-US" dirty="0" smtClean="0"/>
              <a:t>Fall 2013 -- Lecture #22</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BD3C22-1255-7648-9FCD-1C9812662B45}" type="datetime1">
              <a:rPr lang="en-US" smtClean="0"/>
              <a:t>3/18/15</a:t>
            </a:fld>
            <a:endParaRPr lang="en-US" dirty="0"/>
          </a:p>
        </p:txBody>
      </p:sp>
      <p:sp>
        <p:nvSpPr>
          <p:cNvPr id="6" name="Footer Placeholder 5"/>
          <p:cNvSpPr>
            <a:spLocks noGrp="1"/>
          </p:cNvSpPr>
          <p:nvPr>
            <p:ph type="ftr" sz="quarter" idx="11"/>
          </p:nvPr>
        </p:nvSpPr>
        <p:spPr/>
        <p:txBody>
          <a:bodyPr/>
          <a:lstStyle/>
          <a:p>
            <a:r>
              <a:rPr lang="en-US" dirty="0" smtClean="0"/>
              <a:t>Fall 2013 -- Lecture #22</a:t>
            </a:r>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8D7FCF-02FA-5E49-AEF6-FB02EB47A452}" type="datetime1">
              <a:rPr lang="en-US" smtClean="0"/>
              <a:t>3/18/15</a:t>
            </a:fld>
            <a:endParaRPr lang="en-US" dirty="0"/>
          </a:p>
        </p:txBody>
      </p:sp>
      <p:sp>
        <p:nvSpPr>
          <p:cNvPr id="8" name="Footer Placeholder 7"/>
          <p:cNvSpPr>
            <a:spLocks noGrp="1"/>
          </p:cNvSpPr>
          <p:nvPr>
            <p:ph type="ftr" sz="quarter" idx="11"/>
          </p:nvPr>
        </p:nvSpPr>
        <p:spPr/>
        <p:txBody>
          <a:bodyPr/>
          <a:lstStyle/>
          <a:p>
            <a:r>
              <a:rPr lang="en-US" dirty="0" smtClean="0"/>
              <a:t>Fall 2013 -- Lecture #22</a:t>
            </a:r>
            <a:endParaRPr lang="en-US" dirty="0"/>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D5917D-518C-4E4E-82AF-836D19333D3E}" type="datetime1">
              <a:rPr lang="en-US" smtClean="0"/>
              <a:t>3/18/15</a:t>
            </a:fld>
            <a:endParaRPr lang="en-US" dirty="0"/>
          </a:p>
        </p:txBody>
      </p:sp>
      <p:sp>
        <p:nvSpPr>
          <p:cNvPr id="4" name="Footer Placeholder 3"/>
          <p:cNvSpPr>
            <a:spLocks noGrp="1"/>
          </p:cNvSpPr>
          <p:nvPr>
            <p:ph type="ftr" sz="quarter" idx="11"/>
          </p:nvPr>
        </p:nvSpPr>
        <p:spPr/>
        <p:txBody>
          <a:bodyPr/>
          <a:lstStyle/>
          <a:p>
            <a:r>
              <a:rPr lang="en-US" dirty="0" smtClean="0"/>
              <a:t>Fall 2013 -- Lecture #22</a:t>
            </a:r>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926585-0EA5-6246-A9FA-8A155AB2F104}" type="datetime1">
              <a:rPr lang="en-US" smtClean="0"/>
              <a:t>3/18/15</a:t>
            </a:fld>
            <a:endParaRPr lang="en-US" dirty="0"/>
          </a:p>
        </p:txBody>
      </p:sp>
      <p:sp>
        <p:nvSpPr>
          <p:cNvPr id="3" name="Footer Placeholder 2"/>
          <p:cNvSpPr>
            <a:spLocks noGrp="1"/>
          </p:cNvSpPr>
          <p:nvPr>
            <p:ph type="ftr" sz="quarter" idx="11"/>
          </p:nvPr>
        </p:nvSpPr>
        <p:spPr/>
        <p:txBody>
          <a:bodyPr/>
          <a:lstStyle/>
          <a:p>
            <a:r>
              <a:rPr lang="en-US" dirty="0" smtClean="0"/>
              <a:t>Fall 2013 -- Lecture #22</a:t>
            </a:r>
            <a:endParaRPr lang="en-US" dirty="0"/>
          </a:p>
        </p:txBody>
      </p:sp>
      <p:sp>
        <p:nvSpPr>
          <p:cNvPr id="4" name="Slide Number Placeholder 3"/>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CBDE21-E6F4-3449-8B2F-E98949F51F8C}" type="datetime1">
              <a:rPr lang="en-US" smtClean="0"/>
              <a:t>3/18/15</a:t>
            </a:fld>
            <a:endParaRPr lang="en-US" dirty="0"/>
          </a:p>
        </p:txBody>
      </p:sp>
      <p:sp>
        <p:nvSpPr>
          <p:cNvPr id="6" name="Footer Placeholder 5"/>
          <p:cNvSpPr>
            <a:spLocks noGrp="1"/>
          </p:cNvSpPr>
          <p:nvPr>
            <p:ph type="ftr" sz="quarter" idx="11"/>
          </p:nvPr>
        </p:nvSpPr>
        <p:spPr/>
        <p:txBody>
          <a:bodyPr/>
          <a:lstStyle/>
          <a:p>
            <a:r>
              <a:rPr lang="en-US" dirty="0" smtClean="0"/>
              <a:t>Fall 2013 -- Lecture #22</a:t>
            </a:r>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ADCBC0-23F2-5B4E-A135-42DBDAC36DDF}" type="datetime1">
              <a:rPr lang="en-US" smtClean="0"/>
              <a:t>3/18/15</a:t>
            </a:fld>
            <a:endParaRPr lang="en-US" dirty="0"/>
          </a:p>
        </p:txBody>
      </p:sp>
      <p:sp>
        <p:nvSpPr>
          <p:cNvPr id="6" name="Footer Placeholder 5"/>
          <p:cNvSpPr>
            <a:spLocks noGrp="1"/>
          </p:cNvSpPr>
          <p:nvPr>
            <p:ph type="ftr" sz="quarter" idx="11"/>
          </p:nvPr>
        </p:nvSpPr>
        <p:spPr/>
        <p:txBody>
          <a:bodyPr/>
          <a:lstStyle/>
          <a:p>
            <a:r>
              <a:rPr lang="en-US" dirty="0" smtClean="0"/>
              <a:t>Fall 2013 -- Lecture #22</a:t>
            </a:r>
            <a:endParaRPr lang="en-US" dirty="0"/>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EEFAF7-0BD5-5D48-8229-9FA0350637FF}" type="datetime1">
              <a:rPr lang="en-US" smtClean="0"/>
              <a:t>3/18/15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Fall 2013 -- Lecture #22</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iming>
    <p:tnLst>
      <p:par>
        <p:cTn xmlns:p14="http://schemas.microsoft.com/office/powerpoint/2010/main" id="1" dur="indefinite" restart="never" nodeType="tmRoot"/>
      </p:par>
    </p:tnLst>
  </p:timing>
  <p:hf hdr="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oleObject" Target="../embeddings/oleObject1.bin"/><Relationship Id="rId6" Type="http://schemas.openxmlformats.org/officeDocument/2006/relationships/image" Target="../media/image1.png"/><Relationship Id="rId7" Type="http://schemas.openxmlformats.org/officeDocument/2006/relationships/image" Target="../media/image3.jpeg"/><Relationship Id="rId8" Type="http://schemas.openxmlformats.org/officeDocument/2006/relationships/image" Target="../media/image4.png"/><Relationship Id="rId9"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0467" y="1503891"/>
            <a:ext cx="7772400" cy="1470025"/>
          </a:xfrm>
        </p:spPr>
        <p:txBody>
          <a:bodyPr>
            <a:normAutofit fontScale="90000"/>
          </a:bodyPr>
          <a:lstStyle/>
          <a:p>
            <a:pPr eaLnBrk="1" hangingPunct="1">
              <a:defRPr/>
            </a:pPr>
            <a:r>
              <a:rPr lang="en-US" sz="4000" dirty="0">
                <a:latin typeface="Calibri" charset="0"/>
                <a:ea typeface="ＭＳ Ｐゴシック" charset="0"/>
                <a:cs typeface="ＭＳ Ｐゴシック" charset="0"/>
              </a:rPr>
              <a:t>CS 61C: Great Ideas in Computer Architecture (Machine Structures)</a:t>
            </a:r>
            <a:br>
              <a:rPr lang="en-US" sz="4000" dirty="0">
                <a:latin typeface="Calibri" charset="0"/>
                <a:ea typeface="ＭＳ Ｐゴシック" charset="0"/>
                <a:cs typeface="ＭＳ Ｐゴシック" charset="0"/>
              </a:rPr>
            </a:br>
            <a:r>
              <a:rPr lang="en-US" sz="4000" dirty="0" smtClean="0">
                <a:latin typeface="Calibri" charset="0"/>
                <a:ea typeface="ＭＳ Ｐゴシック" charset="0"/>
                <a:cs typeface="ＭＳ Ｐゴシック" charset="0"/>
              </a:rPr>
              <a:t>Caches Part 3</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522571" y="3886200"/>
            <a:ext cx="8098858" cy="1752600"/>
          </a:xfrm>
        </p:spPr>
        <p:txBody>
          <a:bodyPr rtlCol="0">
            <a:normAutofit/>
          </a:bodyPr>
          <a:lstStyle/>
          <a:p>
            <a:r>
              <a:rPr lang="en-US" dirty="0"/>
              <a:t>Instructors:</a:t>
            </a:r>
          </a:p>
          <a:p>
            <a:r>
              <a:rPr lang="en-US" dirty="0" smtClean="0"/>
              <a:t>Krste </a:t>
            </a:r>
            <a:r>
              <a:rPr lang="en-US" dirty="0"/>
              <a:t>Asanovic &amp; Vladimir </a:t>
            </a:r>
            <a:r>
              <a:rPr lang="en-US" dirty="0" err="1"/>
              <a:t>Stojanovic</a:t>
            </a:r>
            <a:endParaRPr lang="en-US" dirty="0"/>
          </a:p>
          <a:p>
            <a:pPr eaLnBrk="1" fontAlgn="auto" hangingPunct="1">
              <a:spcAft>
                <a:spcPts val="0"/>
              </a:spcAft>
              <a:buFont typeface="Arial"/>
              <a:buNone/>
              <a:defRPr/>
            </a:pPr>
            <a:r>
              <a:rPr lang="en-US" dirty="0" smtClean="0">
                <a:ea typeface="+mn-ea"/>
                <a:cs typeface="+mn-cs"/>
              </a:rPr>
              <a:t>http://</a:t>
            </a:r>
            <a:r>
              <a:rPr lang="en-US" dirty="0" err="1" smtClean="0">
                <a:ea typeface="+mn-ea"/>
                <a:cs typeface="+mn-cs"/>
              </a:rPr>
              <a:t>inst.eecs.berkeley.edu</a:t>
            </a:r>
            <a:r>
              <a:rPr lang="en-US" dirty="0" smtClean="0">
                <a:ea typeface="+mn-ea"/>
                <a:cs typeface="+mn-cs"/>
              </a:rPr>
              <a:t>/~cs61c/</a:t>
            </a:r>
          </a:p>
        </p:txBody>
      </p:sp>
    </p:spTree>
    <p:extLst>
      <p:ext uri="{BB962C8B-B14F-4D97-AF65-F5344CB8AC3E}">
        <p14:creationId xmlns:p14="http://schemas.microsoft.com/office/powerpoint/2010/main" val="26221552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9" name="Rectangle 5"/>
          <p:cNvSpPr>
            <a:spLocks noGrp="1" noChangeArrowheads="1"/>
          </p:cNvSpPr>
          <p:nvPr>
            <p:ph type="title"/>
          </p:nvPr>
        </p:nvSpPr>
        <p:spPr>
          <a:xfrm>
            <a:off x="730767" y="68858"/>
            <a:ext cx="7162800" cy="1143000"/>
          </a:xfrm>
        </p:spPr>
        <p:txBody>
          <a:bodyPr>
            <a:noAutofit/>
          </a:bodyPr>
          <a:lstStyle/>
          <a:p>
            <a:r>
              <a:rPr lang="en-US" altLang="ko-KR" sz="4800">
                <a:ea typeface="굴림" charset="-127"/>
                <a:cs typeface="굴림" charset="-127"/>
              </a:rPr>
              <a:t>CPU-Cache Interaction</a:t>
            </a:r>
            <a:br>
              <a:rPr lang="en-US" altLang="ko-KR" sz="4800">
                <a:ea typeface="굴림" charset="-127"/>
                <a:cs typeface="굴림" charset="-127"/>
              </a:rPr>
            </a:br>
            <a:r>
              <a:rPr lang="en-US" altLang="ko-KR" sz="2800">
                <a:ea typeface="굴림" charset="-127"/>
                <a:cs typeface="굴림" charset="-127"/>
              </a:rPr>
              <a:t>(5-stage pipeline)</a:t>
            </a:r>
            <a:endParaRPr lang="en-US" altLang="ko-KR" sz="3200">
              <a:ea typeface="굴림" charset="-127"/>
              <a:cs typeface="굴림" charset="-127"/>
              <a:hlinkClick r:id="" action="ppaction://hlinkpres?slideindex=1&amp;slidetitle="/>
            </a:endParaRPr>
          </a:p>
        </p:txBody>
      </p:sp>
      <p:sp>
        <p:nvSpPr>
          <p:cNvPr id="102" name="Slide Number Placeholder 5"/>
          <p:cNvSpPr>
            <a:spLocks noGrp="1"/>
          </p:cNvSpPr>
          <p:nvPr>
            <p:ph type="sldNum" sz="quarter" idx="12"/>
          </p:nvPr>
        </p:nvSpPr>
        <p:spPr/>
        <p:txBody>
          <a:bodyPr/>
          <a:lstStyle/>
          <a:p>
            <a:fld id="{44164EC8-B90F-E840-AD44-EB1EBCB3AC8B}" type="slidenum">
              <a:rPr lang="en-US"/>
              <a:pPr/>
              <a:t>10</a:t>
            </a:fld>
            <a:endParaRPr lang="en-US" b="0">
              <a:solidFill>
                <a:srgbClr val="FBBA03"/>
              </a:solidFill>
            </a:endParaRPr>
          </a:p>
        </p:txBody>
      </p:sp>
      <p:sp>
        <p:nvSpPr>
          <p:cNvPr id="1480706" name="Line 2"/>
          <p:cNvSpPr>
            <a:spLocks noChangeShapeType="1"/>
          </p:cNvSpPr>
          <p:nvPr/>
        </p:nvSpPr>
        <p:spPr bwMode="auto">
          <a:xfrm>
            <a:off x="4953000" y="3505200"/>
            <a:ext cx="18288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07" name="Line 3"/>
          <p:cNvSpPr>
            <a:spLocks noChangeShapeType="1"/>
          </p:cNvSpPr>
          <p:nvPr/>
        </p:nvSpPr>
        <p:spPr bwMode="auto">
          <a:xfrm>
            <a:off x="5867400" y="2667000"/>
            <a:ext cx="533400" cy="0"/>
          </a:xfrm>
          <a:prstGeom prst="line">
            <a:avLst/>
          </a:prstGeom>
          <a:noFill/>
          <a:ln w="254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80708" name="Line 4"/>
          <p:cNvSpPr>
            <a:spLocks noChangeShapeType="1"/>
          </p:cNvSpPr>
          <p:nvPr/>
        </p:nvSpPr>
        <p:spPr bwMode="auto">
          <a:xfrm>
            <a:off x="4800600" y="2462213"/>
            <a:ext cx="695325"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10" name="Freeform 6"/>
          <p:cNvSpPr>
            <a:spLocks/>
          </p:cNvSpPr>
          <p:nvPr/>
        </p:nvSpPr>
        <p:spPr bwMode="auto">
          <a:xfrm>
            <a:off x="1168400" y="2259013"/>
            <a:ext cx="344488" cy="1004887"/>
          </a:xfrm>
          <a:custGeom>
            <a:avLst/>
            <a:gdLst/>
            <a:ahLst/>
            <a:cxnLst>
              <a:cxn ang="0">
                <a:pos x="0" y="632"/>
              </a:cxn>
              <a:cxn ang="0">
                <a:pos x="0" y="56"/>
              </a:cxn>
              <a:cxn ang="0">
                <a:pos x="0" y="0"/>
              </a:cxn>
              <a:cxn ang="0">
                <a:pos x="216" y="0"/>
              </a:cxn>
            </a:cxnLst>
            <a:rect l="0" t="0" r="r" b="b"/>
            <a:pathLst>
              <a:path w="217" h="633">
                <a:moveTo>
                  <a:pt x="0" y="632"/>
                </a:moveTo>
                <a:lnTo>
                  <a:pt x="0" y="56"/>
                </a:lnTo>
                <a:lnTo>
                  <a:pt x="0" y="0"/>
                </a:lnTo>
                <a:lnTo>
                  <a:pt x="216" y="0"/>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endParaRPr lang="en-US">
              <a:latin typeface="Calibri"/>
              <a:cs typeface="Calibri"/>
            </a:endParaRPr>
          </a:p>
        </p:txBody>
      </p:sp>
      <p:sp>
        <p:nvSpPr>
          <p:cNvPr id="1480711" name="Freeform 7"/>
          <p:cNvSpPr>
            <a:spLocks/>
          </p:cNvSpPr>
          <p:nvPr/>
        </p:nvSpPr>
        <p:spPr bwMode="auto">
          <a:xfrm>
            <a:off x="1130300" y="3262313"/>
            <a:ext cx="306388" cy="1587"/>
          </a:xfrm>
          <a:custGeom>
            <a:avLst/>
            <a:gdLst/>
            <a:ahLst/>
            <a:cxnLst>
              <a:cxn ang="0">
                <a:pos x="0" y="0"/>
              </a:cxn>
              <a:cxn ang="0">
                <a:pos x="144" y="0"/>
              </a:cxn>
              <a:cxn ang="0">
                <a:pos x="192" y="0"/>
              </a:cxn>
            </a:cxnLst>
            <a:rect l="0" t="0" r="r" b="b"/>
            <a:pathLst>
              <a:path w="193" h="1">
                <a:moveTo>
                  <a:pt x="0" y="0"/>
                </a:moveTo>
                <a:lnTo>
                  <a:pt x="144" y="0"/>
                </a:lnTo>
                <a:lnTo>
                  <a:pt x="192" y="0"/>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endParaRPr lang="en-US">
              <a:latin typeface="Calibri"/>
              <a:cs typeface="Calibri"/>
            </a:endParaRPr>
          </a:p>
        </p:txBody>
      </p:sp>
      <p:sp>
        <p:nvSpPr>
          <p:cNvPr id="1480712" name="Rectangle 8"/>
          <p:cNvSpPr>
            <a:spLocks noChangeArrowheads="1"/>
          </p:cNvSpPr>
          <p:nvPr/>
        </p:nvSpPr>
        <p:spPr bwMode="auto">
          <a:xfrm>
            <a:off x="914400" y="2970213"/>
            <a:ext cx="203200" cy="584200"/>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13" name="Line 9"/>
          <p:cNvSpPr>
            <a:spLocks noChangeShapeType="1"/>
          </p:cNvSpPr>
          <p:nvPr/>
        </p:nvSpPr>
        <p:spPr bwMode="auto">
          <a:xfrm>
            <a:off x="1143000" y="3262313"/>
            <a:ext cx="50800" cy="0"/>
          </a:xfrm>
          <a:prstGeom prst="line">
            <a:avLst/>
          </a:prstGeom>
          <a:noFill/>
          <a:ln w="254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80714" name="Rectangle 10"/>
          <p:cNvSpPr>
            <a:spLocks noChangeArrowheads="1"/>
          </p:cNvSpPr>
          <p:nvPr/>
        </p:nvSpPr>
        <p:spPr bwMode="auto">
          <a:xfrm>
            <a:off x="836613" y="3167063"/>
            <a:ext cx="344296" cy="274434"/>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dirty="0">
                <a:latin typeface="Calibri"/>
                <a:cs typeface="Calibri"/>
              </a:rPr>
              <a:t>PC</a:t>
            </a:r>
          </a:p>
        </p:txBody>
      </p:sp>
      <p:sp>
        <p:nvSpPr>
          <p:cNvPr id="1480715" name="Freeform 11"/>
          <p:cNvSpPr>
            <a:spLocks/>
          </p:cNvSpPr>
          <p:nvPr/>
        </p:nvSpPr>
        <p:spPr bwMode="auto">
          <a:xfrm>
            <a:off x="977900" y="3478213"/>
            <a:ext cx="77788" cy="77787"/>
          </a:xfrm>
          <a:custGeom>
            <a:avLst/>
            <a:gdLst/>
            <a:ahLst/>
            <a:cxnLst>
              <a:cxn ang="0">
                <a:pos x="0" y="48"/>
              </a:cxn>
              <a:cxn ang="0">
                <a:pos x="24" y="0"/>
              </a:cxn>
              <a:cxn ang="0">
                <a:pos x="48" y="48"/>
              </a:cxn>
            </a:cxnLst>
            <a:rect l="0" t="0" r="r" b="b"/>
            <a:pathLst>
              <a:path w="49" h="49">
                <a:moveTo>
                  <a:pt x="0" y="48"/>
                </a:moveTo>
                <a:lnTo>
                  <a:pt x="24" y="0"/>
                </a:lnTo>
                <a:lnTo>
                  <a:pt x="48" y="48"/>
                </a:lnTo>
              </a:path>
            </a:pathLst>
          </a:custGeom>
          <a:no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16" name="Rectangle 12"/>
          <p:cNvSpPr>
            <a:spLocks noChangeArrowheads="1"/>
          </p:cNvSpPr>
          <p:nvPr/>
        </p:nvSpPr>
        <p:spPr bwMode="auto">
          <a:xfrm>
            <a:off x="1446213" y="3108325"/>
            <a:ext cx="1068387" cy="1235075"/>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a:spcBef>
                <a:spcPct val="0"/>
              </a:spcBef>
            </a:pPr>
            <a:endParaRPr lang="en-US" sz="2800">
              <a:latin typeface="Calibri"/>
              <a:cs typeface="Calibri"/>
            </a:endParaRPr>
          </a:p>
        </p:txBody>
      </p:sp>
      <p:sp>
        <p:nvSpPr>
          <p:cNvPr id="1480717" name="Rectangle 13"/>
          <p:cNvSpPr>
            <a:spLocks noChangeArrowheads="1"/>
          </p:cNvSpPr>
          <p:nvPr/>
        </p:nvSpPr>
        <p:spPr bwMode="auto">
          <a:xfrm>
            <a:off x="1393825" y="3105150"/>
            <a:ext cx="568165"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a:latin typeface="Calibri"/>
                <a:cs typeface="Calibri"/>
              </a:rPr>
              <a:t>addr</a:t>
            </a:r>
          </a:p>
        </p:txBody>
      </p:sp>
      <p:sp>
        <p:nvSpPr>
          <p:cNvPr id="1480718" name="Rectangle 14"/>
          <p:cNvSpPr>
            <a:spLocks noChangeArrowheads="1"/>
          </p:cNvSpPr>
          <p:nvPr/>
        </p:nvSpPr>
        <p:spPr bwMode="auto">
          <a:xfrm>
            <a:off x="2052638" y="3133725"/>
            <a:ext cx="486613"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dirty="0" err="1">
                <a:latin typeface="Calibri"/>
                <a:cs typeface="Calibri"/>
              </a:rPr>
              <a:t>inst</a:t>
            </a:r>
            <a:endParaRPr lang="en-US" dirty="0">
              <a:latin typeface="Calibri"/>
              <a:cs typeface="Calibri"/>
            </a:endParaRPr>
          </a:p>
        </p:txBody>
      </p:sp>
      <p:sp>
        <p:nvSpPr>
          <p:cNvPr id="1480719" name="Rectangle 15"/>
          <p:cNvSpPr>
            <a:spLocks noChangeArrowheads="1"/>
          </p:cNvSpPr>
          <p:nvPr/>
        </p:nvSpPr>
        <p:spPr bwMode="auto">
          <a:xfrm>
            <a:off x="1404938" y="3587750"/>
            <a:ext cx="1200750" cy="842282"/>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lnSpc>
                <a:spcPct val="90000"/>
              </a:lnSpc>
              <a:spcBef>
                <a:spcPct val="0"/>
              </a:spcBef>
            </a:pPr>
            <a:r>
              <a:rPr lang="en-US" dirty="0">
                <a:latin typeface="Calibri"/>
                <a:cs typeface="Calibri"/>
              </a:rPr>
              <a:t>Primary</a:t>
            </a:r>
          </a:p>
          <a:p>
            <a:pPr algn="l">
              <a:lnSpc>
                <a:spcPct val="90000"/>
              </a:lnSpc>
              <a:spcBef>
                <a:spcPct val="0"/>
              </a:spcBef>
            </a:pPr>
            <a:r>
              <a:rPr lang="en-US" dirty="0">
                <a:latin typeface="Calibri"/>
                <a:cs typeface="Calibri"/>
              </a:rPr>
              <a:t>Instruction</a:t>
            </a:r>
          </a:p>
          <a:p>
            <a:pPr algn="l">
              <a:lnSpc>
                <a:spcPct val="90000"/>
              </a:lnSpc>
              <a:spcBef>
                <a:spcPct val="0"/>
              </a:spcBef>
            </a:pPr>
            <a:r>
              <a:rPr lang="en-US" dirty="0">
                <a:latin typeface="Calibri"/>
                <a:cs typeface="Calibri"/>
              </a:rPr>
              <a:t>Cache</a:t>
            </a:r>
          </a:p>
        </p:txBody>
      </p:sp>
      <p:sp>
        <p:nvSpPr>
          <p:cNvPr id="1480720" name="Rectangle 16"/>
          <p:cNvSpPr>
            <a:spLocks noChangeArrowheads="1"/>
          </p:cNvSpPr>
          <p:nvPr/>
        </p:nvSpPr>
        <p:spPr bwMode="auto">
          <a:xfrm>
            <a:off x="987425" y="1682750"/>
            <a:ext cx="479599" cy="335989"/>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dirty="0">
                <a:latin typeface="Calibri"/>
                <a:cs typeface="Calibri"/>
              </a:rPr>
              <a:t>0x4</a:t>
            </a:r>
          </a:p>
        </p:txBody>
      </p:sp>
      <p:sp>
        <p:nvSpPr>
          <p:cNvPr id="1480721" name="Freeform 17"/>
          <p:cNvSpPr>
            <a:spLocks/>
          </p:cNvSpPr>
          <p:nvPr/>
        </p:nvSpPr>
        <p:spPr bwMode="auto">
          <a:xfrm>
            <a:off x="1522413" y="1724025"/>
            <a:ext cx="382587" cy="611188"/>
          </a:xfrm>
          <a:custGeom>
            <a:avLst/>
            <a:gdLst/>
            <a:ahLst/>
            <a:cxnLst>
              <a:cxn ang="0">
                <a:pos x="0" y="0"/>
              </a:cxn>
              <a:cxn ang="0">
                <a:pos x="0" y="160"/>
              </a:cxn>
              <a:cxn ang="0">
                <a:pos x="48" y="192"/>
              </a:cxn>
              <a:cxn ang="0">
                <a:pos x="0" y="224"/>
              </a:cxn>
              <a:cxn ang="0">
                <a:pos x="0" y="384"/>
              </a:cxn>
              <a:cxn ang="0">
                <a:pos x="240" y="288"/>
              </a:cxn>
              <a:cxn ang="0">
                <a:pos x="240" y="96"/>
              </a:cxn>
              <a:cxn ang="0">
                <a:pos x="0" y="0"/>
              </a:cxn>
            </a:cxnLst>
            <a:rect l="0" t="0" r="r" b="b"/>
            <a:pathLst>
              <a:path w="241" h="385">
                <a:moveTo>
                  <a:pt x="0" y="0"/>
                </a:moveTo>
                <a:lnTo>
                  <a:pt x="0" y="160"/>
                </a:lnTo>
                <a:lnTo>
                  <a:pt x="48" y="192"/>
                </a:lnTo>
                <a:lnTo>
                  <a:pt x="0" y="224"/>
                </a:lnTo>
                <a:lnTo>
                  <a:pt x="0" y="384"/>
                </a:lnTo>
                <a:lnTo>
                  <a:pt x="240" y="288"/>
                </a:lnTo>
                <a:lnTo>
                  <a:pt x="240" y="96"/>
                </a:lnTo>
                <a:lnTo>
                  <a:pt x="0" y="0"/>
                </a:lnTo>
              </a:path>
            </a:pathLst>
          </a:custGeom>
          <a:solidFill>
            <a:schemeClr val="bg1"/>
          </a:solid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22" name="Line 18"/>
          <p:cNvSpPr>
            <a:spLocks noChangeShapeType="1"/>
          </p:cNvSpPr>
          <p:nvPr/>
        </p:nvSpPr>
        <p:spPr bwMode="auto">
          <a:xfrm>
            <a:off x="1452563" y="1800225"/>
            <a:ext cx="63500" cy="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80723" name="Rectangle 19"/>
          <p:cNvSpPr>
            <a:spLocks noChangeArrowheads="1"/>
          </p:cNvSpPr>
          <p:nvPr/>
        </p:nvSpPr>
        <p:spPr bwMode="auto">
          <a:xfrm>
            <a:off x="1547712" y="1859166"/>
            <a:ext cx="433488" cy="274434"/>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dirty="0">
                <a:latin typeface="Calibri"/>
                <a:cs typeface="Calibri"/>
              </a:rPr>
              <a:t>Add</a:t>
            </a:r>
          </a:p>
        </p:txBody>
      </p:sp>
      <p:grpSp>
        <p:nvGrpSpPr>
          <p:cNvPr id="1480724" name="Group 20"/>
          <p:cNvGrpSpPr>
            <a:grpSpLocks/>
          </p:cNvGrpSpPr>
          <p:nvPr/>
        </p:nvGrpSpPr>
        <p:grpSpPr bwMode="auto">
          <a:xfrm>
            <a:off x="3275018" y="2701925"/>
            <a:ext cx="311150" cy="485775"/>
            <a:chOff x="2063" y="1846"/>
            <a:chExt cx="196" cy="306"/>
          </a:xfrm>
          <a:solidFill>
            <a:srgbClr val="FFFFFF"/>
          </a:solidFill>
        </p:grpSpPr>
        <p:sp>
          <p:nvSpPr>
            <p:cNvPr id="1480725" name="Rectangle 21"/>
            <p:cNvSpPr>
              <a:spLocks noChangeArrowheads="1"/>
            </p:cNvSpPr>
            <p:nvPr/>
          </p:nvSpPr>
          <p:spPr bwMode="auto">
            <a:xfrm>
              <a:off x="2102" y="1846"/>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26" name="Freeform 22"/>
            <p:cNvSpPr>
              <a:spLocks/>
            </p:cNvSpPr>
            <p:nvPr/>
          </p:nvSpPr>
          <p:spPr bwMode="auto">
            <a:xfrm>
              <a:off x="2135" y="2108"/>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27" name="Rectangle 23"/>
            <p:cNvSpPr>
              <a:spLocks noChangeArrowheads="1"/>
            </p:cNvSpPr>
            <p:nvPr/>
          </p:nvSpPr>
          <p:spPr bwMode="auto">
            <a:xfrm>
              <a:off x="2063" y="1913"/>
              <a:ext cx="196" cy="173"/>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dirty="0">
                  <a:latin typeface="Calibri"/>
                  <a:cs typeface="Calibri"/>
                </a:rPr>
                <a:t>IR</a:t>
              </a:r>
            </a:p>
          </p:txBody>
        </p:sp>
      </p:grpSp>
      <p:sp>
        <p:nvSpPr>
          <p:cNvPr id="1480728" name="Freeform 24"/>
          <p:cNvSpPr>
            <a:spLocks/>
          </p:cNvSpPr>
          <p:nvPr/>
        </p:nvSpPr>
        <p:spPr bwMode="auto">
          <a:xfrm>
            <a:off x="609600" y="1371600"/>
            <a:ext cx="1452563" cy="1897063"/>
          </a:xfrm>
          <a:custGeom>
            <a:avLst/>
            <a:gdLst/>
            <a:ahLst/>
            <a:cxnLst>
              <a:cxn ang="0">
                <a:pos x="822" y="429"/>
              </a:cxn>
              <a:cxn ang="0">
                <a:pos x="915" y="429"/>
              </a:cxn>
              <a:cxn ang="0">
                <a:pos x="915" y="0"/>
              </a:cxn>
              <a:cxn ang="0">
                <a:pos x="0" y="1"/>
              </a:cxn>
              <a:cxn ang="0">
                <a:pos x="0" y="1195"/>
              </a:cxn>
              <a:cxn ang="0">
                <a:pos x="212" y="1195"/>
              </a:cxn>
            </a:cxnLst>
            <a:rect l="0" t="0" r="r" b="b"/>
            <a:pathLst>
              <a:path w="915" h="1195">
                <a:moveTo>
                  <a:pt x="822" y="429"/>
                </a:moveTo>
                <a:lnTo>
                  <a:pt x="915" y="429"/>
                </a:lnTo>
                <a:lnTo>
                  <a:pt x="915" y="0"/>
                </a:lnTo>
                <a:lnTo>
                  <a:pt x="0" y="1"/>
                </a:lnTo>
                <a:lnTo>
                  <a:pt x="0" y="1195"/>
                </a:lnTo>
                <a:lnTo>
                  <a:pt x="212" y="1195"/>
                </a:lnTo>
              </a:path>
            </a:pathLst>
          </a:custGeom>
          <a:noFill/>
          <a:ln w="25400" cap="flat" cmpd="sng">
            <a:solidFill>
              <a:schemeClr val="tx1"/>
            </a:solidFill>
            <a:prstDash val="solid"/>
            <a:round/>
            <a:headEnd type="none" w="med" len="med"/>
            <a:tailEnd type="triangle" w="med" len="med"/>
          </a:ln>
          <a:effectLst/>
        </p:spPr>
        <p:txBody>
          <a:bodyPr wrap="none" anchor="ctr">
            <a:prstTxWarp prst="textNoShape">
              <a:avLst/>
            </a:prstTxWarp>
          </a:bodyPr>
          <a:lstStyle/>
          <a:p>
            <a:endParaRPr lang="en-US">
              <a:latin typeface="Calibri"/>
              <a:cs typeface="Calibri"/>
            </a:endParaRPr>
          </a:p>
        </p:txBody>
      </p:sp>
      <p:sp>
        <p:nvSpPr>
          <p:cNvPr id="1480729" name="Text Box 25"/>
          <p:cNvSpPr txBox="1">
            <a:spLocks noChangeArrowheads="1"/>
          </p:cNvSpPr>
          <p:nvPr/>
        </p:nvSpPr>
        <p:spPr bwMode="auto">
          <a:xfrm>
            <a:off x="3276600" y="3198813"/>
            <a:ext cx="359681" cy="338554"/>
          </a:xfrm>
          <a:prstGeom prst="rect">
            <a:avLst/>
          </a:prstGeom>
          <a:noFill/>
          <a:ln w="25400">
            <a:noFill/>
            <a:miter lim="800000"/>
            <a:headEnd/>
            <a:tailEnd/>
          </a:ln>
          <a:effectLst/>
        </p:spPr>
        <p:txBody>
          <a:bodyPr wrap="none">
            <a:prstTxWarp prst="textNoShape">
              <a:avLst/>
            </a:prstTxWarp>
            <a:spAutoFit/>
          </a:bodyPr>
          <a:lstStyle/>
          <a:p>
            <a:pPr algn="l">
              <a:spcBef>
                <a:spcPct val="0"/>
              </a:spcBef>
            </a:pPr>
            <a:r>
              <a:rPr lang="en-US" i="1">
                <a:latin typeface="Calibri"/>
                <a:cs typeface="Calibri"/>
              </a:rPr>
              <a:t>D</a:t>
            </a:r>
          </a:p>
        </p:txBody>
      </p:sp>
      <p:sp>
        <p:nvSpPr>
          <p:cNvPr id="1480730" name="Freeform 26"/>
          <p:cNvSpPr>
            <a:spLocks/>
          </p:cNvSpPr>
          <p:nvPr/>
        </p:nvSpPr>
        <p:spPr bwMode="auto">
          <a:xfrm>
            <a:off x="2771775" y="2732088"/>
            <a:ext cx="230188" cy="458787"/>
          </a:xfrm>
          <a:custGeom>
            <a:avLst/>
            <a:gdLst/>
            <a:ahLst/>
            <a:cxnLst>
              <a:cxn ang="0">
                <a:pos x="144" y="48"/>
              </a:cxn>
              <a:cxn ang="0">
                <a:pos x="144" y="240"/>
              </a:cxn>
              <a:cxn ang="0">
                <a:pos x="0" y="288"/>
              </a:cxn>
              <a:cxn ang="0">
                <a:pos x="0" y="0"/>
              </a:cxn>
              <a:cxn ang="0">
                <a:pos x="144" y="48"/>
              </a:cxn>
            </a:cxnLst>
            <a:rect l="0" t="0" r="r" b="b"/>
            <a:pathLst>
              <a:path w="145" h="289">
                <a:moveTo>
                  <a:pt x="144" y="48"/>
                </a:moveTo>
                <a:lnTo>
                  <a:pt x="144" y="240"/>
                </a:lnTo>
                <a:lnTo>
                  <a:pt x="0" y="288"/>
                </a:lnTo>
                <a:lnTo>
                  <a:pt x="0" y="0"/>
                </a:lnTo>
                <a:lnTo>
                  <a:pt x="144" y="48"/>
                </a:lnTo>
              </a:path>
            </a:pathLst>
          </a:custGeom>
          <a:solidFill>
            <a:schemeClr val="bg1"/>
          </a:solid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31" name="Rectangle 27"/>
          <p:cNvSpPr>
            <a:spLocks noChangeArrowheads="1"/>
          </p:cNvSpPr>
          <p:nvPr/>
        </p:nvSpPr>
        <p:spPr bwMode="auto">
          <a:xfrm>
            <a:off x="1828800" y="2667000"/>
            <a:ext cx="763131"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dirty="0" smtClean="0">
                <a:latin typeface="Calibri"/>
                <a:cs typeface="Calibri"/>
              </a:rPr>
              <a:t>bubble</a:t>
            </a:r>
            <a:endParaRPr lang="en-US" dirty="0">
              <a:latin typeface="Calibri"/>
              <a:cs typeface="Calibri"/>
            </a:endParaRPr>
          </a:p>
        </p:txBody>
      </p:sp>
      <p:sp>
        <p:nvSpPr>
          <p:cNvPr id="1480732" name="Line 28"/>
          <p:cNvSpPr>
            <a:spLocks noChangeShapeType="1"/>
          </p:cNvSpPr>
          <p:nvPr/>
        </p:nvSpPr>
        <p:spPr bwMode="auto">
          <a:xfrm>
            <a:off x="3003550" y="2947988"/>
            <a:ext cx="3175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33" name="Line 29"/>
          <p:cNvSpPr>
            <a:spLocks noChangeShapeType="1"/>
          </p:cNvSpPr>
          <p:nvPr/>
        </p:nvSpPr>
        <p:spPr bwMode="auto">
          <a:xfrm flipV="1">
            <a:off x="2590800" y="2819400"/>
            <a:ext cx="184150" cy="0"/>
          </a:xfrm>
          <a:prstGeom prst="line">
            <a:avLst/>
          </a:prstGeom>
          <a:noFill/>
          <a:ln w="254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80734" name="Freeform 30"/>
          <p:cNvSpPr>
            <a:spLocks/>
          </p:cNvSpPr>
          <p:nvPr/>
        </p:nvSpPr>
        <p:spPr bwMode="auto">
          <a:xfrm>
            <a:off x="2509838" y="3032125"/>
            <a:ext cx="252412" cy="242888"/>
          </a:xfrm>
          <a:custGeom>
            <a:avLst/>
            <a:gdLst/>
            <a:ahLst/>
            <a:cxnLst>
              <a:cxn ang="0">
                <a:pos x="0" y="153"/>
              </a:cxn>
              <a:cxn ang="0">
                <a:pos x="87" y="153"/>
              </a:cxn>
              <a:cxn ang="0">
                <a:pos x="87" y="0"/>
              </a:cxn>
              <a:cxn ang="0">
                <a:pos x="159" y="0"/>
              </a:cxn>
            </a:cxnLst>
            <a:rect l="0" t="0" r="r" b="b"/>
            <a:pathLst>
              <a:path w="159" h="153">
                <a:moveTo>
                  <a:pt x="0" y="153"/>
                </a:moveTo>
                <a:lnTo>
                  <a:pt x="87" y="153"/>
                </a:lnTo>
                <a:lnTo>
                  <a:pt x="87" y="0"/>
                </a:lnTo>
                <a:lnTo>
                  <a:pt x="159" y="0"/>
                </a:lnTo>
              </a:path>
            </a:pathLst>
          </a:custGeom>
          <a:noFill/>
          <a:ln w="25400"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sp>
        <p:nvSpPr>
          <p:cNvPr id="1480735" name="Text Box 31"/>
          <p:cNvSpPr txBox="1">
            <a:spLocks noChangeArrowheads="1"/>
          </p:cNvSpPr>
          <p:nvPr/>
        </p:nvSpPr>
        <p:spPr bwMode="auto">
          <a:xfrm>
            <a:off x="2073679" y="3354180"/>
            <a:ext cx="470680" cy="338554"/>
          </a:xfrm>
          <a:prstGeom prst="rect">
            <a:avLst/>
          </a:prstGeom>
          <a:noFill/>
          <a:ln w="25400">
            <a:noFill/>
            <a:miter lim="800000"/>
            <a:headEnd/>
            <a:tailEnd/>
          </a:ln>
          <a:effectLst/>
        </p:spPr>
        <p:txBody>
          <a:bodyPr wrap="none" anchor="ctr">
            <a:prstTxWarp prst="textNoShape">
              <a:avLst/>
            </a:prstTxWarp>
            <a:spAutoFit/>
          </a:bodyPr>
          <a:lstStyle/>
          <a:p>
            <a:pPr>
              <a:spcBef>
                <a:spcPct val="0"/>
              </a:spcBef>
            </a:pPr>
            <a:r>
              <a:rPr lang="en-US">
                <a:latin typeface="Calibri"/>
                <a:cs typeface="Calibri"/>
              </a:rPr>
              <a:t>hit</a:t>
            </a:r>
            <a:r>
              <a:rPr lang="en-US" sz="1100">
                <a:latin typeface="Calibri"/>
                <a:cs typeface="Calibri"/>
              </a:rPr>
              <a:t>?</a:t>
            </a:r>
            <a:endParaRPr lang="en-US" sz="2800">
              <a:latin typeface="Calibri"/>
              <a:cs typeface="Calibri"/>
            </a:endParaRPr>
          </a:p>
        </p:txBody>
      </p:sp>
      <p:sp>
        <p:nvSpPr>
          <p:cNvPr id="1480736" name="Freeform 32"/>
          <p:cNvSpPr>
            <a:spLocks/>
          </p:cNvSpPr>
          <p:nvPr/>
        </p:nvSpPr>
        <p:spPr bwMode="auto">
          <a:xfrm>
            <a:off x="2514600" y="3124200"/>
            <a:ext cx="381000" cy="381000"/>
          </a:xfrm>
          <a:custGeom>
            <a:avLst/>
            <a:gdLst/>
            <a:ahLst/>
            <a:cxnLst>
              <a:cxn ang="0">
                <a:pos x="0" y="240"/>
              </a:cxn>
              <a:cxn ang="0">
                <a:pos x="240" y="240"/>
              </a:cxn>
              <a:cxn ang="0">
                <a:pos x="240" y="0"/>
              </a:cxn>
            </a:cxnLst>
            <a:rect l="0" t="0" r="r" b="b"/>
            <a:pathLst>
              <a:path w="240" h="240">
                <a:moveTo>
                  <a:pt x="0" y="240"/>
                </a:moveTo>
                <a:lnTo>
                  <a:pt x="240" y="240"/>
                </a:lnTo>
                <a:lnTo>
                  <a:pt x="240" y="0"/>
                </a:lnTo>
              </a:path>
            </a:pathLst>
          </a:custGeom>
          <a:noFill/>
          <a:ln w="25400" cap="flat" cmpd="sng">
            <a:solidFill>
              <a:schemeClr val="tx2"/>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37" name="Freeform 33"/>
          <p:cNvSpPr>
            <a:spLocks/>
          </p:cNvSpPr>
          <p:nvPr/>
        </p:nvSpPr>
        <p:spPr bwMode="auto">
          <a:xfrm>
            <a:off x="1066800" y="3505200"/>
            <a:ext cx="1828800" cy="1143000"/>
          </a:xfrm>
          <a:custGeom>
            <a:avLst/>
            <a:gdLst/>
            <a:ahLst/>
            <a:cxnLst>
              <a:cxn ang="0">
                <a:pos x="1152" y="0"/>
              </a:cxn>
              <a:cxn ang="0">
                <a:pos x="1148" y="635"/>
              </a:cxn>
              <a:cxn ang="0">
                <a:pos x="1" y="635"/>
              </a:cxn>
              <a:cxn ang="0">
                <a:pos x="0" y="48"/>
              </a:cxn>
            </a:cxnLst>
            <a:rect l="0" t="0" r="r" b="b"/>
            <a:pathLst>
              <a:path w="1152" h="635">
                <a:moveTo>
                  <a:pt x="1152" y="0"/>
                </a:moveTo>
                <a:lnTo>
                  <a:pt x="1148" y="635"/>
                </a:lnTo>
                <a:lnTo>
                  <a:pt x="1" y="635"/>
                </a:lnTo>
                <a:lnTo>
                  <a:pt x="0" y="48"/>
                </a:lnTo>
              </a:path>
            </a:pathLst>
          </a:custGeom>
          <a:noFill/>
          <a:ln w="25400" cap="flat" cmpd="sng">
            <a:solidFill>
              <a:schemeClr val="tx2"/>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38" name="Line 34"/>
          <p:cNvSpPr>
            <a:spLocks noChangeShapeType="1"/>
          </p:cNvSpPr>
          <p:nvPr/>
        </p:nvSpPr>
        <p:spPr bwMode="auto">
          <a:xfrm>
            <a:off x="2895600" y="4495800"/>
            <a:ext cx="0" cy="533400"/>
          </a:xfrm>
          <a:prstGeom prst="line">
            <a:avLst/>
          </a:prstGeom>
          <a:noFill/>
          <a:ln w="25400">
            <a:solidFill>
              <a:schemeClr val="tx2"/>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39" name="Text Box 35"/>
          <p:cNvSpPr txBox="1">
            <a:spLocks noChangeArrowheads="1"/>
          </p:cNvSpPr>
          <p:nvPr/>
        </p:nvSpPr>
        <p:spPr bwMode="auto">
          <a:xfrm>
            <a:off x="0" y="3599934"/>
            <a:ext cx="1206500" cy="369332"/>
          </a:xfrm>
          <a:prstGeom prst="rect">
            <a:avLst/>
          </a:prstGeom>
          <a:noFill/>
          <a:ln w="25400">
            <a:noFill/>
            <a:miter lim="800000"/>
            <a:headEnd/>
            <a:tailEnd/>
          </a:ln>
          <a:effectLst/>
        </p:spPr>
        <p:txBody>
          <a:bodyPr anchor="ctr">
            <a:prstTxWarp prst="textNoShape">
              <a:avLst/>
            </a:prstTxWarp>
            <a:spAutoFit/>
          </a:bodyPr>
          <a:lstStyle/>
          <a:p>
            <a:pPr lvl="1" algn="l">
              <a:spcBef>
                <a:spcPct val="0"/>
              </a:spcBef>
            </a:pPr>
            <a:r>
              <a:rPr lang="en-US" sz="1800" dirty="0" err="1">
                <a:latin typeface="Calibri"/>
                <a:cs typeface="Calibri"/>
              </a:rPr>
              <a:t>PCen</a:t>
            </a:r>
            <a:endParaRPr lang="en-US" sz="1800" dirty="0">
              <a:latin typeface="Calibri"/>
              <a:cs typeface="Calibri"/>
            </a:endParaRPr>
          </a:p>
        </p:txBody>
      </p:sp>
      <p:sp>
        <p:nvSpPr>
          <p:cNvPr id="1480740" name="Rectangle 36"/>
          <p:cNvSpPr>
            <a:spLocks noChangeArrowheads="1"/>
          </p:cNvSpPr>
          <p:nvPr/>
        </p:nvSpPr>
        <p:spPr bwMode="auto">
          <a:xfrm>
            <a:off x="3810000" y="2133600"/>
            <a:ext cx="990600" cy="16764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a:spcBef>
                <a:spcPct val="0"/>
              </a:spcBef>
            </a:pPr>
            <a:r>
              <a:rPr lang="en-US" dirty="0">
                <a:latin typeface="Calibri"/>
                <a:cs typeface="Calibri"/>
              </a:rPr>
              <a:t>Decode,</a:t>
            </a:r>
          </a:p>
          <a:p>
            <a:pPr>
              <a:spcBef>
                <a:spcPct val="0"/>
              </a:spcBef>
            </a:pPr>
            <a:r>
              <a:rPr lang="en-US" dirty="0">
                <a:latin typeface="Calibri"/>
                <a:cs typeface="Calibri"/>
              </a:rPr>
              <a:t>Register</a:t>
            </a:r>
          </a:p>
          <a:p>
            <a:pPr>
              <a:spcBef>
                <a:spcPct val="0"/>
              </a:spcBef>
            </a:pPr>
            <a:r>
              <a:rPr lang="en-US" dirty="0">
                <a:latin typeface="Calibri"/>
                <a:cs typeface="Calibri"/>
              </a:rPr>
              <a:t>Fetch</a:t>
            </a:r>
          </a:p>
        </p:txBody>
      </p:sp>
      <p:sp>
        <p:nvSpPr>
          <p:cNvPr id="1480741" name="Line 37"/>
          <p:cNvSpPr>
            <a:spLocks noChangeShapeType="1"/>
          </p:cNvSpPr>
          <p:nvPr/>
        </p:nvSpPr>
        <p:spPr bwMode="auto">
          <a:xfrm>
            <a:off x="3505200" y="2971800"/>
            <a:ext cx="3048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42" name="Freeform 38"/>
          <p:cNvSpPr>
            <a:spLocks/>
          </p:cNvSpPr>
          <p:nvPr/>
        </p:nvSpPr>
        <p:spPr bwMode="auto">
          <a:xfrm flipV="1">
            <a:off x="7772400" y="2919413"/>
            <a:ext cx="376238" cy="128587"/>
          </a:xfrm>
          <a:custGeom>
            <a:avLst/>
            <a:gdLst/>
            <a:ahLst/>
            <a:cxnLst>
              <a:cxn ang="0">
                <a:pos x="0" y="0"/>
              </a:cxn>
              <a:cxn ang="0">
                <a:pos x="336" y="0"/>
              </a:cxn>
            </a:cxnLst>
            <a:rect l="0" t="0" r="r" b="b"/>
            <a:pathLst>
              <a:path w="337" h="1">
                <a:moveTo>
                  <a:pt x="0" y="0"/>
                </a:moveTo>
                <a:lnTo>
                  <a:pt x="336" y="0"/>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endParaRPr lang="en-US" sz="1800">
              <a:latin typeface="Calibri"/>
              <a:cs typeface="Calibri"/>
            </a:endParaRPr>
          </a:p>
        </p:txBody>
      </p:sp>
      <p:sp>
        <p:nvSpPr>
          <p:cNvPr id="1480743" name="Freeform 39"/>
          <p:cNvSpPr>
            <a:spLocks/>
          </p:cNvSpPr>
          <p:nvPr/>
        </p:nvSpPr>
        <p:spPr bwMode="auto">
          <a:xfrm>
            <a:off x="6400800" y="2667000"/>
            <a:ext cx="1746250" cy="1155700"/>
          </a:xfrm>
          <a:custGeom>
            <a:avLst/>
            <a:gdLst/>
            <a:ahLst/>
            <a:cxnLst>
              <a:cxn ang="0">
                <a:pos x="0" y="0"/>
              </a:cxn>
              <a:cxn ang="0">
                <a:pos x="0" y="728"/>
              </a:cxn>
              <a:cxn ang="0">
                <a:pos x="843" y="728"/>
              </a:cxn>
              <a:cxn ang="0">
                <a:pos x="986" y="728"/>
              </a:cxn>
              <a:cxn ang="0">
                <a:pos x="984" y="404"/>
              </a:cxn>
              <a:cxn ang="0">
                <a:pos x="1100" y="399"/>
              </a:cxn>
            </a:cxnLst>
            <a:rect l="0" t="0" r="r" b="b"/>
            <a:pathLst>
              <a:path w="1100" h="728">
                <a:moveTo>
                  <a:pt x="0" y="0"/>
                </a:moveTo>
                <a:lnTo>
                  <a:pt x="0" y="728"/>
                </a:lnTo>
                <a:lnTo>
                  <a:pt x="843" y="728"/>
                </a:lnTo>
                <a:lnTo>
                  <a:pt x="986" y="728"/>
                </a:lnTo>
                <a:lnTo>
                  <a:pt x="984" y="404"/>
                </a:lnTo>
                <a:lnTo>
                  <a:pt x="1100" y="399"/>
                </a:lnTo>
              </a:path>
            </a:pathLst>
          </a:custGeom>
          <a:noFill/>
          <a:ln w="25400" cap="rnd" cmpd="sng">
            <a:solidFill>
              <a:schemeClr val="tx1"/>
            </a:solidFill>
            <a:prstDash val="solid"/>
            <a:round/>
            <a:headEnd type="none" w="med" len="med"/>
            <a:tailEnd type="triangle" w="med" len="med"/>
          </a:ln>
          <a:effectLst/>
        </p:spPr>
        <p:txBody>
          <a:bodyPr>
            <a:prstTxWarp prst="textNoShape">
              <a:avLst/>
            </a:prstTxWarp>
          </a:bodyPr>
          <a:lstStyle/>
          <a:p>
            <a:endParaRPr lang="en-US">
              <a:latin typeface="Calibri"/>
              <a:cs typeface="Calibri"/>
            </a:endParaRPr>
          </a:p>
        </p:txBody>
      </p:sp>
      <p:sp>
        <p:nvSpPr>
          <p:cNvPr id="1480744" name="Oval 40"/>
          <p:cNvSpPr>
            <a:spLocks noChangeArrowheads="1"/>
          </p:cNvSpPr>
          <p:nvPr/>
        </p:nvSpPr>
        <p:spPr bwMode="auto">
          <a:xfrm>
            <a:off x="6362700" y="2627313"/>
            <a:ext cx="50800" cy="50800"/>
          </a:xfrm>
          <a:prstGeom prst="ellipse">
            <a:avLst/>
          </a:prstGeom>
          <a:solidFill>
            <a:schemeClr val="tx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80745" name="Rectangle 41"/>
          <p:cNvSpPr>
            <a:spLocks noChangeArrowheads="1"/>
          </p:cNvSpPr>
          <p:nvPr/>
        </p:nvSpPr>
        <p:spPr bwMode="auto">
          <a:xfrm>
            <a:off x="6726238" y="3340100"/>
            <a:ext cx="507602" cy="243656"/>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000">
                <a:latin typeface="Calibri"/>
                <a:cs typeface="Calibri"/>
              </a:rPr>
              <a:t>wdata</a:t>
            </a:r>
          </a:p>
        </p:txBody>
      </p:sp>
      <p:grpSp>
        <p:nvGrpSpPr>
          <p:cNvPr id="1480746" name="Group 42"/>
          <p:cNvGrpSpPr>
            <a:grpSpLocks/>
          </p:cNvGrpSpPr>
          <p:nvPr/>
        </p:nvGrpSpPr>
        <p:grpSpPr bwMode="auto">
          <a:xfrm>
            <a:off x="8359804" y="3008313"/>
            <a:ext cx="298451" cy="485775"/>
            <a:chOff x="5420" y="2656"/>
            <a:chExt cx="188" cy="306"/>
          </a:xfrm>
          <a:solidFill>
            <a:srgbClr val="FFFFFF"/>
          </a:solidFill>
        </p:grpSpPr>
        <p:sp>
          <p:nvSpPr>
            <p:cNvPr id="1480747" name="Line 43"/>
            <p:cNvSpPr>
              <a:spLocks noChangeShapeType="1"/>
            </p:cNvSpPr>
            <p:nvPr/>
          </p:nvSpPr>
          <p:spPr bwMode="auto">
            <a:xfrm flipH="1">
              <a:off x="5420" y="2800"/>
              <a:ext cx="56" cy="0"/>
            </a:xfrm>
            <a:prstGeom prst="line">
              <a:avLst/>
            </a:prstGeom>
            <a:grpFill/>
            <a:ln w="12700">
              <a:solidFill>
                <a:schemeClr val="tx1"/>
              </a:solidFill>
              <a:round/>
              <a:headEnd/>
              <a:tailEnd/>
            </a:ln>
            <a:effectLst/>
          </p:spPr>
          <p:txBody>
            <a:bodyPr wrap="none" anchor="ctr">
              <a:prstTxWarp prst="textNoShape">
                <a:avLst/>
              </a:prstTxWarp>
            </a:bodyPr>
            <a:lstStyle/>
            <a:p>
              <a:endParaRPr lang="en-US" sz="1800">
                <a:latin typeface="Calibri"/>
                <a:cs typeface="Calibri"/>
              </a:endParaRPr>
            </a:p>
          </p:txBody>
        </p:sp>
        <p:sp>
          <p:nvSpPr>
            <p:cNvPr id="1480748" name="Rectangle 44"/>
            <p:cNvSpPr>
              <a:spLocks noChangeArrowheads="1"/>
            </p:cNvSpPr>
            <p:nvPr/>
          </p:nvSpPr>
          <p:spPr bwMode="auto">
            <a:xfrm>
              <a:off x="5471" y="2656"/>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sz="1800">
                <a:latin typeface="Calibri"/>
                <a:cs typeface="Calibri"/>
              </a:endParaRPr>
            </a:p>
          </p:txBody>
        </p:sp>
        <p:sp>
          <p:nvSpPr>
            <p:cNvPr id="1480749" name="Freeform 45"/>
            <p:cNvSpPr>
              <a:spLocks/>
            </p:cNvSpPr>
            <p:nvPr/>
          </p:nvSpPr>
          <p:spPr bwMode="auto">
            <a:xfrm>
              <a:off x="5504" y="2918"/>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sz="1800">
                <a:latin typeface="Calibri"/>
                <a:cs typeface="Calibri"/>
              </a:endParaRPr>
            </a:p>
          </p:txBody>
        </p:sp>
        <p:sp>
          <p:nvSpPr>
            <p:cNvPr id="1480750" name="Rectangle 46"/>
            <p:cNvSpPr>
              <a:spLocks noChangeArrowheads="1"/>
            </p:cNvSpPr>
            <p:nvPr/>
          </p:nvSpPr>
          <p:spPr bwMode="auto">
            <a:xfrm>
              <a:off x="5431" y="2723"/>
              <a:ext cx="177" cy="192"/>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400" dirty="0">
                  <a:latin typeface="Calibri"/>
                  <a:cs typeface="Calibri"/>
                </a:rPr>
                <a:t>R</a:t>
              </a:r>
            </a:p>
          </p:txBody>
        </p:sp>
      </p:grpSp>
      <p:sp>
        <p:nvSpPr>
          <p:cNvPr id="1480751" name="Rectangle 47"/>
          <p:cNvSpPr>
            <a:spLocks noChangeArrowheads="1"/>
          </p:cNvSpPr>
          <p:nvPr/>
        </p:nvSpPr>
        <p:spPr bwMode="auto">
          <a:xfrm>
            <a:off x="6791325" y="2449513"/>
            <a:ext cx="981075" cy="11938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endParaRPr lang="en-US" sz="1800">
              <a:latin typeface="Calibri"/>
              <a:cs typeface="Calibri"/>
            </a:endParaRPr>
          </a:p>
        </p:txBody>
      </p:sp>
      <p:sp>
        <p:nvSpPr>
          <p:cNvPr id="1480752" name="Rectangle 48"/>
          <p:cNvSpPr>
            <a:spLocks noChangeArrowheads="1"/>
          </p:cNvSpPr>
          <p:nvPr/>
        </p:nvSpPr>
        <p:spPr bwMode="auto">
          <a:xfrm>
            <a:off x="6751638" y="2522538"/>
            <a:ext cx="519988" cy="305212"/>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400">
                <a:latin typeface="Calibri"/>
                <a:cs typeface="Calibri"/>
              </a:rPr>
              <a:t>addr</a:t>
            </a:r>
          </a:p>
        </p:txBody>
      </p:sp>
      <p:sp>
        <p:nvSpPr>
          <p:cNvPr id="1480753" name="Rectangle 49"/>
          <p:cNvSpPr>
            <a:spLocks noChangeArrowheads="1"/>
          </p:cNvSpPr>
          <p:nvPr/>
        </p:nvSpPr>
        <p:spPr bwMode="auto">
          <a:xfrm>
            <a:off x="6751638" y="3362325"/>
            <a:ext cx="637545" cy="305212"/>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400">
                <a:latin typeface="Calibri"/>
                <a:cs typeface="Calibri"/>
              </a:rPr>
              <a:t>wdata</a:t>
            </a:r>
          </a:p>
        </p:txBody>
      </p:sp>
      <p:sp>
        <p:nvSpPr>
          <p:cNvPr id="1480754" name="Rectangle 50"/>
          <p:cNvSpPr>
            <a:spLocks noChangeArrowheads="1"/>
          </p:cNvSpPr>
          <p:nvPr/>
        </p:nvSpPr>
        <p:spPr bwMode="auto">
          <a:xfrm>
            <a:off x="7251700" y="2908300"/>
            <a:ext cx="571797" cy="305212"/>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400">
                <a:latin typeface="Calibri"/>
                <a:cs typeface="Calibri"/>
              </a:rPr>
              <a:t>rdata</a:t>
            </a:r>
          </a:p>
        </p:txBody>
      </p:sp>
      <p:sp>
        <p:nvSpPr>
          <p:cNvPr id="1480755" name="Rectangle 51"/>
          <p:cNvSpPr>
            <a:spLocks noChangeArrowheads="1"/>
          </p:cNvSpPr>
          <p:nvPr/>
        </p:nvSpPr>
        <p:spPr bwMode="auto">
          <a:xfrm>
            <a:off x="6724650" y="2778125"/>
            <a:ext cx="752561" cy="644535"/>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lnSpc>
                <a:spcPct val="85000"/>
              </a:lnSpc>
              <a:spcBef>
                <a:spcPct val="0"/>
              </a:spcBef>
            </a:pPr>
            <a:r>
              <a:rPr lang="en-US" sz="1400" dirty="0">
                <a:latin typeface="Calibri"/>
                <a:cs typeface="Calibri"/>
              </a:rPr>
              <a:t>Primary</a:t>
            </a:r>
          </a:p>
          <a:p>
            <a:pPr algn="l">
              <a:lnSpc>
                <a:spcPct val="85000"/>
              </a:lnSpc>
              <a:spcBef>
                <a:spcPct val="0"/>
              </a:spcBef>
            </a:pPr>
            <a:r>
              <a:rPr lang="en-US" sz="1400" dirty="0">
                <a:latin typeface="Calibri"/>
                <a:cs typeface="Calibri"/>
              </a:rPr>
              <a:t>Data </a:t>
            </a:r>
          </a:p>
          <a:p>
            <a:pPr algn="l">
              <a:lnSpc>
                <a:spcPct val="85000"/>
              </a:lnSpc>
              <a:spcBef>
                <a:spcPct val="0"/>
              </a:spcBef>
            </a:pPr>
            <a:r>
              <a:rPr lang="en-US" sz="1400" dirty="0">
                <a:latin typeface="Calibri"/>
                <a:cs typeface="Calibri"/>
              </a:rPr>
              <a:t>Cache</a:t>
            </a:r>
          </a:p>
        </p:txBody>
      </p:sp>
      <p:sp>
        <p:nvSpPr>
          <p:cNvPr id="1480756" name="Rectangle 52"/>
          <p:cNvSpPr>
            <a:spLocks noChangeArrowheads="1"/>
          </p:cNvSpPr>
          <p:nvPr/>
        </p:nvSpPr>
        <p:spPr bwMode="auto">
          <a:xfrm>
            <a:off x="6942138" y="2370138"/>
            <a:ext cx="400752" cy="305212"/>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400">
                <a:latin typeface="Calibri"/>
                <a:cs typeface="Calibri"/>
              </a:rPr>
              <a:t>we</a:t>
            </a:r>
          </a:p>
        </p:txBody>
      </p:sp>
      <p:sp>
        <p:nvSpPr>
          <p:cNvPr id="1480757" name="Freeform 53"/>
          <p:cNvSpPr>
            <a:spLocks/>
          </p:cNvSpPr>
          <p:nvPr/>
        </p:nvSpPr>
        <p:spPr bwMode="auto">
          <a:xfrm>
            <a:off x="8137525" y="2908300"/>
            <a:ext cx="230188" cy="517525"/>
          </a:xfrm>
          <a:custGeom>
            <a:avLst/>
            <a:gdLst/>
            <a:ahLst/>
            <a:cxnLst>
              <a:cxn ang="0">
                <a:pos x="144" y="41"/>
              </a:cxn>
              <a:cxn ang="0">
                <a:pos x="144" y="284"/>
              </a:cxn>
              <a:cxn ang="0">
                <a:pos x="0" y="325"/>
              </a:cxn>
              <a:cxn ang="0">
                <a:pos x="0" y="0"/>
              </a:cxn>
              <a:cxn ang="0">
                <a:pos x="144" y="41"/>
              </a:cxn>
            </a:cxnLst>
            <a:rect l="0" t="0" r="r" b="b"/>
            <a:pathLst>
              <a:path w="145" h="326">
                <a:moveTo>
                  <a:pt x="144" y="41"/>
                </a:moveTo>
                <a:lnTo>
                  <a:pt x="144" y="284"/>
                </a:lnTo>
                <a:lnTo>
                  <a:pt x="0" y="325"/>
                </a:lnTo>
                <a:lnTo>
                  <a:pt x="0" y="0"/>
                </a:lnTo>
                <a:lnTo>
                  <a:pt x="144" y="41"/>
                </a:lnTo>
              </a:path>
            </a:pathLst>
          </a:custGeom>
          <a:solidFill>
            <a:schemeClr val="bg1"/>
          </a:solid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sz="1800">
              <a:latin typeface="Calibri"/>
              <a:cs typeface="Calibri"/>
            </a:endParaRPr>
          </a:p>
        </p:txBody>
      </p:sp>
      <p:sp>
        <p:nvSpPr>
          <p:cNvPr id="1480758" name="Freeform 54"/>
          <p:cNvSpPr>
            <a:spLocks/>
          </p:cNvSpPr>
          <p:nvPr/>
        </p:nvSpPr>
        <p:spPr bwMode="auto">
          <a:xfrm flipV="1">
            <a:off x="6848475" y="2463800"/>
            <a:ext cx="68263" cy="69850"/>
          </a:xfrm>
          <a:custGeom>
            <a:avLst/>
            <a:gdLst/>
            <a:ahLst/>
            <a:cxnLst>
              <a:cxn ang="0">
                <a:pos x="0" y="43"/>
              </a:cxn>
              <a:cxn ang="0">
                <a:pos x="21" y="0"/>
              </a:cxn>
              <a:cxn ang="0">
                <a:pos x="42" y="43"/>
              </a:cxn>
            </a:cxnLst>
            <a:rect l="0" t="0" r="r" b="b"/>
            <a:pathLst>
              <a:path w="43" h="44">
                <a:moveTo>
                  <a:pt x="0" y="43"/>
                </a:moveTo>
                <a:lnTo>
                  <a:pt x="21" y="0"/>
                </a:lnTo>
                <a:lnTo>
                  <a:pt x="42" y="43"/>
                </a:lnTo>
              </a:path>
            </a:pathLst>
          </a:custGeom>
          <a:no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sz="1800">
              <a:latin typeface="Calibri"/>
              <a:cs typeface="Calibri"/>
            </a:endParaRPr>
          </a:p>
        </p:txBody>
      </p:sp>
      <p:sp>
        <p:nvSpPr>
          <p:cNvPr id="1480759" name="Line 55"/>
          <p:cNvSpPr>
            <a:spLocks noChangeShapeType="1"/>
          </p:cNvSpPr>
          <p:nvPr/>
        </p:nvSpPr>
        <p:spPr bwMode="auto">
          <a:xfrm>
            <a:off x="4800600" y="2906713"/>
            <a:ext cx="695325"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60" name="Oval 56"/>
          <p:cNvSpPr>
            <a:spLocks noChangeArrowheads="1"/>
          </p:cNvSpPr>
          <p:nvPr/>
        </p:nvSpPr>
        <p:spPr bwMode="auto">
          <a:xfrm>
            <a:off x="6362700" y="2627313"/>
            <a:ext cx="50800" cy="50800"/>
          </a:xfrm>
          <a:prstGeom prst="ellipse">
            <a:avLst/>
          </a:prstGeom>
          <a:solidFill>
            <a:schemeClr val="tx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nvGrpSpPr>
          <p:cNvPr id="1480761" name="Group 57"/>
          <p:cNvGrpSpPr>
            <a:grpSpLocks/>
          </p:cNvGrpSpPr>
          <p:nvPr/>
        </p:nvGrpSpPr>
        <p:grpSpPr bwMode="auto">
          <a:xfrm>
            <a:off x="5043488" y="2157413"/>
            <a:ext cx="273050" cy="485775"/>
            <a:chOff x="3311" y="2120"/>
            <a:chExt cx="172" cy="306"/>
          </a:xfrm>
          <a:solidFill>
            <a:srgbClr val="FFFFFF"/>
          </a:solidFill>
        </p:grpSpPr>
        <p:sp>
          <p:nvSpPr>
            <p:cNvPr id="1480762" name="Rectangle 58"/>
            <p:cNvSpPr>
              <a:spLocks noChangeArrowheads="1"/>
            </p:cNvSpPr>
            <p:nvPr/>
          </p:nvSpPr>
          <p:spPr bwMode="auto">
            <a:xfrm>
              <a:off x="3335" y="2120"/>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63" name="Freeform 59"/>
            <p:cNvSpPr>
              <a:spLocks/>
            </p:cNvSpPr>
            <p:nvPr/>
          </p:nvSpPr>
          <p:spPr bwMode="auto">
            <a:xfrm>
              <a:off x="3368" y="2382"/>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64" name="Rectangle 60"/>
            <p:cNvSpPr>
              <a:spLocks noChangeArrowheads="1"/>
            </p:cNvSpPr>
            <p:nvPr/>
          </p:nvSpPr>
          <p:spPr bwMode="auto">
            <a:xfrm>
              <a:off x="3311" y="2195"/>
              <a:ext cx="172" cy="173"/>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a:latin typeface="Calibri"/>
                  <a:cs typeface="Calibri"/>
                </a:rPr>
                <a:t>A</a:t>
              </a:r>
            </a:p>
          </p:txBody>
        </p:sp>
      </p:grpSp>
      <p:grpSp>
        <p:nvGrpSpPr>
          <p:cNvPr id="1480765" name="Group 61"/>
          <p:cNvGrpSpPr>
            <a:grpSpLocks/>
          </p:cNvGrpSpPr>
          <p:nvPr/>
        </p:nvGrpSpPr>
        <p:grpSpPr bwMode="auto">
          <a:xfrm>
            <a:off x="5018088" y="2690813"/>
            <a:ext cx="266700" cy="485775"/>
            <a:chOff x="3295" y="2456"/>
            <a:chExt cx="168" cy="306"/>
          </a:xfrm>
          <a:solidFill>
            <a:srgbClr val="FFFFFF"/>
          </a:solidFill>
        </p:grpSpPr>
        <p:sp>
          <p:nvSpPr>
            <p:cNvPr id="1480766" name="Rectangle 62"/>
            <p:cNvSpPr>
              <a:spLocks noChangeArrowheads="1"/>
            </p:cNvSpPr>
            <p:nvPr/>
          </p:nvSpPr>
          <p:spPr bwMode="auto">
            <a:xfrm>
              <a:off x="3335" y="2456"/>
              <a:ext cx="109" cy="304"/>
            </a:xfrm>
            <a:prstGeom prst="rect">
              <a:avLst/>
            </a:prstGeom>
            <a:solidFill>
              <a:srgbClr val="FFFFFF"/>
            </a:solid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67" name="Freeform 63"/>
            <p:cNvSpPr>
              <a:spLocks/>
            </p:cNvSpPr>
            <p:nvPr/>
          </p:nvSpPr>
          <p:spPr bwMode="auto">
            <a:xfrm>
              <a:off x="3368" y="2718"/>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68" name="Rectangle 64"/>
            <p:cNvSpPr>
              <a:spLocks noChangeArrowheads="1"/>
            </p:cNvSpPr>
            <p:nvPr/>
          </p:nvSpPr>
          <p:spPr bwMode="auto">
            <a:xfrm>
              <a:off x="3295" y="2539"/>
              <a:ext cx="168" cy="173"/>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dirty="0">
                  <a:latin typeface="Calibri"/>
                  <a:cs typeface="Calibri"/>
                </a:rPr>
                <a:t>B</a:t>
              </a:r>
            </a:p>
          </p:txBody>
        </p:sp>
      </p:grpSp>
      <p:grpSp>
        <p:nvGrpSpPr>
          <p:cNvPr id="1480769" name="Group 65"/>
          <p:cNvGrpSpPr>
            <a:grpSpLocks/>
          </p:cNvGrpSpPr>
          <p:nvPr/>
        </p:nvGrpSpPr>
        <p:grpSpPr bwMode="auto">
          <a:xfrm>
            <a:off x="6019789" y="2438400"/>
            <a:ext cx="273050" cy="485775"/>
            <a:chOff x="3781" y="1671"/>
            <a:chExt cx="172" cy="306"/>
          </a:xfrm>
          <a:solidFill>
            <a:srgbClr val="FFFFFF"/>
          </a:solidFill>
        </p:grpSpPr>
        <p:sp>
          <p:nvSpPr>
            <p:cNvPr id="1480770" name="Rectangle 66"/>
            <p:cNvSpPr>
              <a:spLocks noChangeArrowheads="1"/>
            </p:cNvSpPr>
            <p:nvPr/>
          </p:nvSpPr>
          <p:spPr bwMode="auto">
            <a:xfrm>
              <a:off x="3805" y="1671"/>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71" name="Freeform 67"/>
            <p:cNvSpPr>
              <a:spLocks/>
            </p:cNvSpPr>
            <p:nvPr/>
          </p:nvSpPr>
          <p:spPr bwMode="auto">
            <a:xfrm>
              <a:off x="3838" y="1933"/>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72" name="Rectangle 68"/>
            <p:cNvSpPr>
              <a:spLocks noChangeArrowheads="1"/>
            </p:cNvSpPr>
            <p:nvPr/>
          </p:nvSpPr>
          <p:spPr bwMode="auto">
            <a:xfrm>
              <a:off x="3781" y="1746"/>
              <a:ext cx="172" cy="173"/>
            </a:xfrm>
            <a:prstGeom prst="rect">
              <a:avLst/>
            </a:prstGeom>
            <a:grp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a:latin typeface="Calibri"/>
                  <a:cs typeface="Calibri"/>
                </a:rPr>
                <a:t>Y</a:t>
              </a:r>
            </a:p>
          </p:txBody>
        </p:sp>
        <p:sp>
          <p:nvSpPr>
            <p:cNvPr id="1480773" name="Rectangle 69"/>
            <p:cNvSpPr>
              <a:spLocks noChangeArrowheads="1"/>
            </p:cNvSpPr>
            <p:nvPr/>
          </p:nvSpPr>
          <p:spPr bwMode="auto">
            <a:xfrm>
              <a:off x="3805" y="1671"/>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74" name="Freeform 70"/>
            <p:cNvSpPr>
              <a:spLocks/>
            </p:cNvSpPr>
            <p:nvPr/>
          </p:nvSpPr>
          <p:spPr bwMode="auto">
            <a:xfrm>
              <a:off x="3838" y="1933"/>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75" name="Rectangle 71"/>
            <p:cNvSpPr>
              <a:spLocks noChangeArrowheads="1"/>
            </p:cNvSpPr>
            <p:nvPr/>
          </p:nvSpPr>
          <p:spPr bwMode="auto">
            <a:xfrm>
              <a:off x="3781" y="1746"/>
              <a:ext cx="172" cy="173"/>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a:latin typeface="Calibri"/>
                  <a:cs typeface="Calibri"/>
                </a:rPr>
                <a:t>Y</a:t>
              </a:r>
            </a:p>
          </p:txBody>
        </p:sp>
      </p:grpSp>
      <p:grpSp>
        <p:nvGrpSpPr>
          <p:cNvPr id="1480776" name="Group 72"/>
          <p:cNvGrpSpPr>
            <a:grpSpLocks/>
          </p:cNvGrpSpPr>
          <p:nvPr/>
        </p:nvGrpSpPr>
        <p:grpSpPr bwMode="auto">
          <a:xfrm>
            <a:off x="5488001" y="2384425"/>
            <a:ext cx="434976" cy="611188"/>
            <a:chOff x="3611" y="2263"/>
            <a:chExt cx="274" cy="385"/>
          </a:xfrm>
        </p:grpSpPr>
        <p:sp>
          <p:nvSpPr>
            <p:cNvPr id="1480777" name="Freeform 73"/>
            <p:cNvSpPr>
              <a:spLocks/>
            </p:cNvSpPr>
            <p:nvPr/>
          </p:nvSpPr>
          <p:spPr bwMode="auto">
            <a:xfrm>
              <a:off x="3619" y="2263"/>
              <a:ext cx="250" cy="385"/>
            </a:xfrm>
            <a:custGeom>
              <a:avLst/>
              <a:gdLst/>
              <a:ahLst/>
              <a:cxnLst>
                <a:cxn ang="0">
                  <a:pos x="0" y="0"/>
                </a:cxn>
                <a:cxn ang="0">
                  <a:pos x="0" y="160"/>
                </a:cxn>
                <a:cxn ang="0">
                  <a:pos x="50" y="192"/>
                </a:cxn>
                <a:cxn ang="0">
                  <a:pos x="0" y="224"/>
                </a:cxn>
                <a:cxn ang="0">
                  <a:pos x="0" y="384"/>
                </a:cxn>
                <a:cxn ang="0">
                  <a:pos x="249" y="288"/>
                </a:cxn>
                <a:cxn ang="0">
                  <a:pos x="249" y="96"/>
                </a:cxn>
                <a:cxn ang="0">
                  <a:pos x="0" y="0"/>
                </a:cxn>
              </a:cxnLst>
              <a:rect l="0" t="0" r="r" b="b"/>
              <a:pathLst>
                <a:path w="250" h="385">
                  <a:moveTo>
                    <a:pt x="0" y="0"/>
                  </a:moveTo>
                  <a:lnTo>
                    <a:pt x="0" y="160"/>
                  </a:lnTo>
                  <a:lnTo>
                    <a:pt x="50" y="192"/>
                  </a:lnTo>
                  <a:lnTo>
                    <a:pt x="0" y="224"/>
                  </a:lnTo>
                  <a:lnTo>
                    <a:pt x="0" y="384"/>
                  </a:lnTo>
                  <a:lnTo>
                    <a:pt x="249" y="288"/>
                  </a:lnTo>
                  <a:lnTo>
                    <a:pt x="249" y="96"/>
                  </a:lnTo>
                  <a:lnTo>
                    <a:pt x="0" y="0"/>
                  </a:lnTo>
                </a:path>
              </a:pathLst>
            </a:custGeom>
            <a:solidFill>
              <a:schemeClr val="bg1"/>
            </a:solid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sp>
          <p:nvSpPr>
            <p:cNvPr id="1480778" name="Rectangle 74"/>
            <p:cNvSpPr>
              <a:spLocks noChangeArrowheads="1"/>
            </p:cNvSpPr>
            <p:nvPr/>
          </p:nvSpPr>
          <p:spPr bwMode="auto">
            <a:xfrm>
              <a:off x="3611" y="2373"/>
              <a:ext cx="274" cy="173"/>
            </a:xfrm>
            <a:prstGeom prst="rect">
              <a:avLst/>
            </a:prstGeom>
            <a:noFill/>
            <a:ln w="12700">
              <a:noFill/>
              <a:miter lim="800000"/>
              <a:headEnd/>
              <a:tailEnd/>
            </a:ln>
            <a:effectLst/>
          </p:spPr>
          <p:txBody>
            <a:bodyPr wrap="none" lIns="90488" tIns="44450" rIns="90488" bIns="44450">
              <a:prstTxWarp prst="textNoShape">
                <a:avLst/>
              </a:prstTxWarp>
              <a:spAutoFit/>
            </a:bodyPr>
            <a:lstStyle/>
            <a:p>
              <a:pPr algn="l">
                <a:spcBef>
                  <a:spcPct val="0"/>
                </a:spcBef>
              </a:pPr>
              <a:r>
                <a:rPr lang="en-US" sz="1200" dirty="0">
                  <a:latin typeface="Calibri"/>
                  <a:cs typeface="Calibri"/>
                </a:rPr>
                <a:t>ALU</a:t>
              </a:r>
            </a:p>
          </p:txBody>
        </p:sp>
      </p:grpSp>
      <p:grpSp>
        <p:nvGrpSpPr>
          <p:cNvPr id="1480779" name="Group 75"/>
          <p:cNvGrpSpPr>
            <a:grpSpLocks/>
          </p:cNvGrpSpPr>
          <p:nvPr/>
        </p:nvGrpSpPr>
        <p:grpSpPr bwMode="auto">
          <a:xfrm>
            <a:off x="5105400" y="3276600"/>
            <a:ext cx="173038" cy="485775"/>
            <a:chOff x="3335" y="2792"/>
            <a:chExt cx="109" cy="306"/>
          </a:xfrm>
          <a:solidFill>
            <a:srgbClr val="FFFFFF"/>
          </a:solidFill>
        </p:grpSpPr>
        <p:sp>
          <p:nvSpPr>
            <p:cNvPr id="1480780" name="Rectangle 76"/>
            <p:cNvSpPr>
              <a:spLocks noChangeArrowheads="1"/>
            </p:cNvSpPr>
            <p:nvPr/>
          </p:nvSpPr>
          <p:spPr bwMode="auto">
            <a:xfrm>
              <a:off x="3335" y="2792"/>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81" name="Freeform 77"/>
            <p:cNvSpPr>
              <a:spLocks/>
            </p:cNvSpPr>
            <p:nvPr/>
          </p:nvSpPr>
          <p:spPr bwMode="auto">
            <a:xfrm>
              <a:off x="3368" y="3054"/>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grpSp>
      <p:grpSp>
        <p:nvGrpSpPr>
          <p:cNvPr id="1480782" name="Group 78"/>
          <p:cNvGrpSpPr>
            <a:grpSpLocks/>
          </p:cNvGrpSpPr>
          <p:nvPr/>
        </p:nvGrpSpPr>
        <p:grpSpPr bwMode="auto">
          <a:xfrm>
            <a:off x="6073775" y="3276600"/>
            <a:ext cx="173038" cy="485775"/>
            <a:chOff x="3951" y="2792"/>
            <a:chExt cx="109" cy="306"/>
          </a:xfrm>
          <a:solidFill>
            <a:srgbClr val="FFFFFF"/>
          </a:solidFill>
        </p:grpSpPr>
        <p:sp>
          <p:nvSpPr>
            <p:cNvPr id="1480783" name="Rectangle 79"/>
            <p:cNvSpPr>
              <a:spLocks noChangeArrowheads="1"/>
            </p:cNvSpPr>
            <p:nvPr/>
          </p:nvSpPr>
          <p:spPr bwMode="auto">
            <a:xfrm>
              <a:off x="3951" y="2792"/>
              <a:ext cx="109" cy="304"/>
            </a:xfrm>
            <a:prstGeom prst="rect">
              <a:avLst/>
            </a:prstGeom>
            <a:grpFill/>
            <a:ln w="25400">
              <a:solidFill>
                <a:schemeClr val="tx1"/>
              </a:solidFill>
              <a:miter lim="800000"/>
              <a:headEnd/>
              <a:tailEnd/>
            </a:ln>
            <a:effectLst/>
          </p:spPr>
          <p:txBody>
            <a:bodyPr wrap="none" anchor="ctr">
              <a:prstTxWarp prst="textNoShape">
                <a:avLst/>
              </a:prstTxWarp>
            </a:bodyPr>
            <a:lstStyle/>
            <a:p>
              <a:endParaRPr lang="en-US">
                <a:latin typeface="Calibri"/>
                <a:cs typeface="Calibri"/>
              </a:endParaRPr>
            </a:p>
          </p:txBody>
        </p:sp>
        <p:sp>
          <p:nvSpPr>
            <p:cNvPr id="1480784" name="Freeform 80"/>
            <p:cNvSpPr>
              <a:spLocks/>
            </p:cNvSpPr>
            <p:nvPr/>
          </p:nvSpPr>
          <p:spPr bwMode="auto">
            <a:xfrm>
              <a:off x="3984" y="3054"/>
              <a:ext cx="43" cy="44"/>
            </a:xfrm>
            <a:custGeom>
              <a:avLst/>
              <a:gdLst/>
              <a:ahLst/>
              <a:cxnLst>
                <a:cxn ang="0">
                  <a:pos x="0" y="43"/>
                </a:cxn>
                <a:cxn ang="0">
                  <a:pos x="21" y="0"/>
                </a:cxn>
                <a:cxn ang="0">
                  <a:pos x="42" y="43"/>
                </a:cxn>
              </a:cxnLst>
              <a:rect l="0" t="0" r="r" b="b"/>
              <a:pathLst>
                <a:path w="43" h="44">
                  <a:moveTo>
                    <a:pt x="0" y="43"/>
                  </a:moveTo>
                  <a:lnTo>
                    <a:pt x="21" y="0"/>
                  </a:lnTo>
                  <a:lnTo>
                    <a:pt x="42" y="43"/>
                  </a:lnTo>
                </a:path>
              </a:pathLst>
            </a:custGeom>
            <a:grpFill/>
            <a:ln w="25400" cap="rnd" cmpd="sng">
              <a:solidFill>
                <a:schemeClr val="tx1"/>
              </a:solidFill>
              <a:prstDash val="solid"/>
              <a:round/>
              <a:headEnd type="none" w="med" len="med"/>
              <a:tailEnd type="none" w="med" len="med"/>
            </a:ln>
            <a:effectLst/>
          </p:spPr>
          <p:txBody>
            <a:bodyPr>
              <a:prstTxWarp prst="textNoShape">
                <a:avLst/>
              </a:prstTxWarp>
            </a:bodyPr>
            <a:lstStyle/>
            <a:p>
              <a:endParaRPr lang="en-US">
                <a:latin typeface="Calibri"/>
                <a:cs typeface="Calibri"/>
              </a:endParaRPr>
            </a:p>
          </p:txBody>
        </p:sp>
      </p:grpSp>
      <p:sp>
        <p:nvSpPr>
          <p:cNvPr id="1480785" name="Line 81"/>
          <p:cNvSpPr>
            <a:spLocks noChangeShapeType="1"/>
          </p:cNvSpPr>
          <p:nvPr/>
        </p:nvSpPr>
        <p:spPr bwMode="auto">
          <a:xfrm>
            <a:off x="6400800" y="2667000"/>
            <a:ext cx="3810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86" name="Rectangle 82"/>
          <p:cNvSpPr>
            <a:spLocks noChangeArrowheads="1"/>
          </p:cNvSpPr>
          <p:nvPr/>
        </p:nvSpPr>
        <p:spPr bwMode="auto">
          <a:xfrm>
            <a:off x="4953000" y="3810000"/>
            <a:ext cx="588403"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a:latin typeface="Calibri"/>
                <a:cs typeface="Calibri"/>
              </a:rPr>
              <a:t>MD1</a:t>
            </a:r>
          </a:p>
        </p:txBody>
      </p:sp>
      <p:sp>
        <p:nvSpPr>
          <p:cNvPr id="1480787" name="Rectangle 83"/>
          <p:cNvSpPr>
            <a:spLocks noChangeArrowheads="1"/>
          </p:cNvSpPr>
          <p:nvPr/>
        </p:nvSpPr>
        <p:spPr bwMode="auto">
          <a:xfrm>
            <a:off x="5854700" y="3822700"/>
            <a:ext cx="588403"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algn="l">
              <a:spcBef>
                <a:spcPct val="0"/>
              </a:spcBef>
            </a:pPr>
            <a:r>
              <a:rPr lang="en-US">
                <a:latin typeface="Calibri"/>
                <a:cs typeface="Calibri"/>
              </a:rPr>
              <a:t>MD2</a:t>
            </a:r>
          </a:p>
        </p:txBody>
      </p:sp>
      <p:sp>
        <p:nvSpPr>
          <p:cNvPr id="1480788" name="Freeform 84"/>
          <p:cNvSpPr>
            <a:spLocks/>
          </p:cNvSpPr>
          <p:nvPr/>
        </p:nvSpPr>
        <p:spPr bwMode="auto">
          <a:xfrm>
            <a:off x="2057400" y="4343400"/>
            <a:ext cx="2514600" cy="1362075"/>
          </a:xfrm>
          <a:custGeom>
            <a:avLst/>
            <a:gdLst/>
            <a:ahLst/>
            <a:cxnLst>
              <a:cxn ang="0">
                <a:pos x="1584" y="858"/>
              </a:cxn>
              <a:cxn ang="0">
                <a:pos x="1584" y="665"/>
              </a:cxn>
              <a:cxn ang="0">
                <a:pos x="0" y="665"/>
              </a:cxn>
              <a:cxn ang="0">
                <a:pos x="0" y="0"/>
              </a:cxn>
            </a:cxnLst>
            <a:rect l="0" t="0" r="r" b="b"/>
            <a:pathLst>
              <a:path w="1584" h="858">
                <a:moveTo>
                  <a:pt x="1584" y="858"/>
                </a:moveTo>
                <a:lnTo>
                  <a:pt x="1584" y="665"/>
                </a:lnTo>
                <a:lnTo>
                  <a:pt x="0" y="665"/>
                </a:lnTo>
                <a:lnTo>
                  <a:pt x="0" y="0"/>
                </a:lnTo>
              </a:path>
            </a:pathLst>
          </a:custGeom>
          <a:noFill/>
          <a:ln w="25400" cap="flat" cmpd="sng">
            <a:solidFill>
              <a:schemeClr val="tx1"/>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89" name="Freeform 85"/>
          <p:cNvSpPr>
            <a:spLocks/>
          </p:cNvSpPr>
          <p:nvPr/>
        </p:nvSpPr>
        <p:spPr bwMode="auto">
          <a:xfrm>
            <a:off x="4572000" y="3657600"/>
            <a:ext cx="2743200" cy="1752600"/>
          </a:xfrm>
          <a:custGeom>
            <a:avLst/>
            <a:gdLst/>
            <a:ahLst/>
            <a:cxnLst>
              <a:cxn ang="0">
                <a:pos x="0" y="1296"/>
              </a:cxn>
              <a:cxn ang="0">
                <a:pos x="1728" y="1296"/>
              </a:cxn>
              <a:cxn ang="0">
                <a:pos x="1728" y="0"/>
              </a:cxn>
            </a:cxnLst>
            <a:rect l="0" t="0" r="r" b="b"/>
            <a:pathLst>
              <a:path w="1728" h="1296">
                <a:moveTo>
                  <a:pt x="0" y="1296"/>
                </a:moveTo>
                <a:lnTo>
                  <a:pt x="1728" y="1296"/>
                </a:lnTo>
                <a:lnTo>
                  <a:pt x="1728" y="0"/>
                </a:lnTo>
              </a:path>
            </a:pathLst>
          </a:custGeom>
          <a:noFill/>
          <a:ln w="25400" cap="flat" cmpd="sng">
            <a:solidFill>
              <a:schemeClr val="tx1"/>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90" name="Text Box 86"/>
          <p:cNvSpPr txBox="1">
            <a:spLocks noChangeArrowheads="1"/>
          </p:cNvSpPr>
          <p:nvPr/>
        </p:nvSpPr>
        <p:spPr bwMode="auto">
          <a:xfrm>
            <a:off x="2743200" y="5653445"/>
            <a:ext cx="3810000" cy="646331"/>
          </a:xfrm>
          <a:prstGeom prst="rect">
            <a:avLst/>
          </a:prstGeom>
          <a:noFill/>
          <a:ln w="25400">
            <a:noFill/>
            <a:miter lim="800000"/>
            <a:headEnd/>
            <a:tailEnd/>
          </a:ln>
          <a:effectLst/>
        </p:spPr>
        <p:txBody>
          <a:bodyPr anchor="ctr">
            <a:prstTxWarp prst="textNoShape">
              <a:avLst/>
            </a:prstTxWarp>
            <a:spAutoFit/>
          </a:bodyPr>
          <a:lstStyle/>
          <a:p>
            <a:pPr>
              <a:spcBef>
                <a:spcPct val="0"/>
              </a:spcBef>
            </a:pPr>
            <a:r>
              <a:rPr lang="en-US" sz="1800" dirty="0">
                <a:latin typeface="Calibri"/>
                <a:cs typeface="Calibri"/>
              </a:rPr>
              <a:t>Cache Refill Data from Lower Levels of Memory Hierarchy</a:t>
            </a:r>
          </a:p>
        </p:txBody>
      </p:sp>
      <p:sp>
        <p:nvSpPr>
          <p:cNvPr id="1480791" name="Text Box 87"/>
          <p:cNvSpPr txBox="1">
            <a:spLocks noChangeArrowheads="1"/>
          </p:cNvSpPr>
          <p:nvPr/>
        </p:nvSpPr>
        <p:spPr bwMode="auto">
          <a:xfrm>
            <a:off x="7319258" y="3260031"/>
            <a:ext cx="441146" cy="307777"/>
          </a:xfrm>
          <a:prstGeom prst="rect">
            <a:avLst/>
          </a:prstGeom>
          <a:noFill/>
          <a:ln w="25400">
            <a:noFill/>
            <a:miter lim="800000"/>
            <a:headEnd/>
            <a:tailEnd/>
          </a:ln>
          <a:effectLst/>
        </p:spPr>
        <p:txBody>
          <a:bodyPr wrap="none" anchor="ctr">
            <a:prstTxWarp prst="textNoShape">
              <a:avLst/>
            </a:prstTxWarp>
            <a:spAutoFit/>
          </a:bodyPr>
          <a:lstStyle/>
          <a:p>
            <a:pPr>
              <a:spcBef>
                <a:spcPct val="0"/>
              </a:spcBef>
            </a:pPr>
            <a:r>
              <a:rPr lang="en-US" sz="1400">
                <a:latin typeface="Calibri"/>
                <a:cs typeface="Calibri"/>
              </a:rPr>
              <a:t>hit</a:t>
            </a:r>
            <a:r>
              <a:rPr lang="en-US" sz="1050">
                <a:latin typeface="Calibri"/>
                <a:cs typeface="Calibri"/>
              </a:rPr>
              <a:t>?</a:t>
            </a:r>
            <a:endParaRPr lang="en-US" sz="2400">
              <a:latin typeface="Calibri"/>
              <a:cs typeface="Calibri"/>
            </a:endParaRPr>
          </a:p>
        </p:txBody>
      </p:sp>
      <p:sp>
        <p:nvSpPr>
          <p:cNvPr id="1480792" name="Freeform 88"/>
          <p:cNvSpPr>
            <a:spLocks/>
          </p:cNvSpPr>
          <p:nvPr/>
        </p:nvSpPr>
        <p:spPr bwMode="auto">
          <a:xfrm>
            <a:off x="7772400" y="3429000"/>
            <a:ext cx="76200" cy="838200"/>
          </a:xfrm>
          <a:custGeom>
            <a:avLst/>
            <a:gdLst/>
            <a:ahLst/>
            <a:cxnLst>
              <a:cxn ang="0">
                <a:pos x="0" y="0"/>
              </a:cxn>
              <a:cxn ang="0">
                <a:pos x="48" y="0"/>
              </a:cxn>
              <a:cxn ang="0">
                <a:pos x="48" y="480"/>
              </a:cxn>
              <a:cxn ang="0">
                <a:pos x="48" y="528"/>
              </a:cxn>
            </a:cxnLst>
            <a:rect l="0" t="0" r="r" b="b"/>
            <a:pathLst>
              <a:path w="48" h="528">
                <a:moveTo>
                  <a:pt x="0" y="0"/>
                </a:moveTo>
                <a:lnTo>
                  <a:pt x="48" y="0"/>
                </a:lnTo>
                <a:lnTo>
                  <a:pt x="48" y="480"/>
                </a:lnTo>
                <a:lnTo>
                  <a:pt x="48" y="528"/>
                </a:lnTo>
              </a:path>
            </a:pathLst>
          </a:custGeom>
          <a:noFill/>
          <a:ln w="25400" cap="flat" cmpd="sng">
            <a:solidFill>
              <a:schemeClr val="tx2"/>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grpSp>
        <p:nvGrpSpPr>
          <p:cNvPr id="1480793" name="Group 89"/>
          <p:cNvGrpSpPr>
            <a:grpSpLocks/>
          </p:cNvGrpSpPr>
          <p:nvPr/>
        </p:nvGrpSpPr>
        <p:grpSpPr bwMode="auto">
          <a:xfrm>
            <a:off x="7620000" y="4953000"/>
            <a:ext cx="1066800" cy="609600"/>
            <a:chOff x="4704" y="3120"/>
            <a:chExt cx="672" cy="384"/>
          </a:xfrm>
        </p:grpSpPr>
        <p:sp>
          <p:nvSpPr>
            <p:cNvPr id="1480794" name="Line 90"/>
            <p:cNvSpPr>
              <a:spLocks noChangeShapeType="1"/>
            </p:cNvSpPr>
            <p:nvPr/>
          </p:nvSpPr>
          <p:spPr bwMode="auto">
            <a:xfrm flipH="1">
              <a:off x="4704" y="3168"/>
              <a:ext cx="192" cy="192"/>
            </a:xfrm>
            <a:prstGeom prst="line">
              <a:avLst/>
            </a:prstGeom>
            <a:noFill/>
            <a:ln w="25400">
              <a:solidFill>
                <a:schemeClr val="tx2"/>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95" name="Line 91"/>
            <p:cNvSpPr>
              <a:spLocks noChangeShapeType="1"/>
            </p:cNvSpPr>
            <p:nvPr/>
          </p:nvSpPr>
          <p:spPr bwMode="auto">
            <a:xfrm flipH="1">
              <a:off x="4896" y="3168"/>
              <a:ext cx="48" cy="336"/>
            </a:xfrm>
            <a:prstGeom prst="line">
              <a:avLst/>
            </a:prstGeom>
            <a:noFill/>
            <a:ln w="25400">
              <a:solidFill>
                <a:schemeClr val="tx2"/>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96" name="Line 92"/>
            <p:cNvSpPr>
              <a:spLocks noChangeShapeType="1"/>
            </p:cNvSpPr>
            <p:nvPr/>
          </p:nvSpPr>
          <p:spPr bwMode="auto">
            <a:xfrm>
              <a:off x="5040" y="3168"/>
              <a:ext cx="144" cy="288"/>
            </a:xfrm>
            <a:prstGeom prst="line">
              <a:avLst/>
            </a:prstGeom>
            <a:noFill/>
            <a:ln w="25400">
              <a:solidFill>
                <a:schemeClr val="tx2"/>
              </a:solidFill>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797" name="Line 93"/>
            <p:cNvSpPr>
              <a:spLocks noChangeShapeType="1"/>
            </p:cNvSpPr>
            <p:nvPr/>
          </p:nvSpPr>
          <p:spPr bwMode="auto">
            <a:xfrm>
              <a:off x="5136" y="3120"/>
              <a:ext cx="240" cy="144"/>
            </a:xfrm>
            <a:prstGeom prst="line">
              <a:avLst/>
            </a:prstGeom>
            <a:noFill/>
            <a:ln w="25400">
              <a:solidFill>
                <a:schemeClr val="tx2"/>
              </a:solidFill>
              <a:round/>
              <a:headEnd/>
              <a:tailEnd type="triangle" w="med" len="med"/>
            </a:ln>
            <a:effectLst/>
          </p:spPr>
          <p:txBody>
            <a:bodyPr wrap="none" anchor="ctr">
              <a:prstTxWarp prst="textNoShape">
                <a:avLst/>
              </a:prstTxWarp>
            </a:bodyPr>
            <a:lstStyle/>
            <a:p>
              <a:endParaRPr lang="en-US">
                <a:latin typeface="Calibri"/>
                <a:cs typeface="Calibri"/>
              </a:endParaRPr>
            </a:p>
          </p:txBody>
        </p:sp>
      </p:grpSp>
      <p:sp>
        <p:nvSpPr>
          <p:cNvPr id="1480798" name="Text Box 94"/>
          <p:cNvSpPr txBox="1">
            <a:spLocks noChangeArrowheads="1"/>
          </p:cNvSpPr>
          <p:nvPr/>
        </p:nvSpPr>
        <p:spPr bwMode="auto">
          <a:xfrm>
            <a:off x="7315200" y="4221034"/>
            <a:ext cx="1416050" cy="830997"/>
          </a:xfrm>
          <a:prstGeom prst="rect">
            <a:avLst/>
          </a:prstGeom>
          <a:noFill/>
          <a:ln w="25400">
            <a:noFill/>
            <a:miter lim="800000"/>
            <a:headEnd/>
            <a:tailEnd/>
          </a:ln>
          <a:effectLst/>
        </p:spPr>
        <p:txBody>
          <a:bodyPr anchor="ctr">
            <a:prstTxWarp prst="textNoShape">
              <a:avLst/>
            </a:prstTxWarp>
            <a:spAutoFit/>
          </a:bodyPr>
          <a:lstStyle/>
          <a:p>
            <a:pPr>
              <a:spcBef>
                <a:spcPct val="0"/>
              </a:spcBef>
            </a:pPr>
            <a:r>
              <a:rPr lang="en-US" dirty="0">
                <a:latin typeface="Calibri"/>
                <a:cs typeface="Calibri"/>
              </a:rPr>
              <a:t>Stall entire CPU on data cache miss</a:t>
            </a:r>
          </a:p>
        </p:txBody>
      </p:sp>
      <p:sp>
        <p:nvSpPr>
          <p:cNvPr id="1480799" name="Freeform 95"/>
          <p:cNvSpPr>
            <a:spLocks/>
          </p:cNvSpPr>
          <p:nvPr/>
        </p:nvSpPr>
        <p:spPr bwMode="auto">
          <a:xfrm>
            <a:off x="3124200" y="3962400"/>
            <a:ext cx="4724400" cy="1066800"/>
          </a:xfrm>
          <a:custGeom>
            <a:avLst/>
            <a:gdLst/>
            <a:ahLst/>
            <a:cxnLst>
              <a:cxn ang="0">
                <a:pos x="2784" y="0"/>
              </a:cxn>
              <a:cxn ang="0">
                <a:pos x="2160" y="0"/>
              </a:cxn>
              <a:cxn ang="0">
                <a:pos x="2160" y="432"/>
              </a:cxn>
              <a:cxn ang="0">
                <a:pos x="0" y="432"/>
              </a:cxn>
              <a:cxn ang="0">
                <a:pos x="0" y="672"/>
              </a:cxn>
            </a:cxnLst>
            <a:rect l="0" t="0" r="r" b="b"/>
            <a:pathLst>
              <a:path w="2784" h="672">
                <a:moveTo>
                  <a:pt x="2784" y="0"/>
                </a:moveTo>
                <a:lnTo>
                  <a:pt x="2160" y="0"/>
                </a:lnTo>
                <a:lnTo>
                  <a:pt x="2160" y="432"/>
                </a:lnTo>
                <a:lnTo>
                  <a:pt x="0" y="432"/>
                </a:lnTo>
                <a:lnTo>
                  <a:pt x="0" y="672"/>
                </a:lnTo>
              </a:path>
            </a:pathLst>
          </a:custGeom>
          <a:noFill/>
          <a:ln w="25400" cap="flat" cmpd="sng">
            <a:solidFill>
              <a:schemeClr val="tx2"/>
            </a:solidFill>
            <a:prstDash val="solid"/>
            <a:round/>
            <a:headEnd/>
            <a:tailEnd type="triangle" w="med" len="med"/>
          </a:ln>
          <a:effectLst/>
        </p:spPr>
        <p:txBody>
          <a:bodyPr wrap="none" anchor="ctr">
            <a:prstTxWarp prst="textNoShape">
              <a:avLst/>
            </a:prstTxWarp>
          </a:bodyPr>
          <a:lstStyle/>
          <a:p>
            <a:endParaRPr lang="en-US">
              <a:latin typeface="Calibri"/>
              <a:cs typeface="Calibri"/>
            </a:endParaRPr>
          </a:p>
        </p:txBody>
      </p:sp>
      <p:sp>
        <p:nvSpPr>
          <p:cNvPr id="1480800" name="Text Box 96"/>
          <p:cNvSpPr txBox="1">
            <a:spLocks noChangeArrowheads="1"/>
          </p:cNvSpPr>
          <p:nvPr/>
        </p:nvSpPr>
        <p:spPr bwMode="auto">
          <a:xfrm>
            <a:off x="2209800" y="4953000"/>
            <a:ext cx="2286000" cy="369332"/>
          </a:xfrm>
          <a:prstGeom prst="rect">
            <a:avLst/>
          </a:prstGeom>
          <a:noFill/>
          <a:ln w="25400">
            <a:noFill/>
            <a:miter lim="800000"/>
            <a:headEnd/>
            <a:tailEnd/>
          </a:ln>
          <a:effectLst/>
        </p:spPr>
        <p:txBody>
          <a:bodyPr anchor="ctr">
            <a:prstTxWarp prst="textNoShape">
              <a:avLst/>
            </a:prstTxWarp>
            <a:spAutoFit/>
          </a:bodyPr>
          <a:lstStyle/>
          <a:p>
            <a:pPr>
              <a:spcBef>
                <a:spcPct val="0"/>
              </a:spcBef>
            </a:pPr>
            <a:r>
              <a:rPr lang="en-US" sz="1800" dirty="0">
                <a:latin typeface="Calibri"/>
                <a:cs typeface="Calibri"/>
              </a:rPr>
              <a:t>To Memory Control</a:t>
            </a:r>
          </a:p>
        </p:txBody>
      </p:sp>
      <p:sp>
        <p:nvSpPr>
          <p:cNvPr id="1480801" name="Text Box 97"/>
          <p:cNvSpPr txBox="1">
            <a:spLocks noChangeArrowheads="1"/>
          </p:cNvSpPr>
          <p:nvPr/>
        </p:nvSpPr>
        <p:spPr bwMode="auto">
          <a:xfrm>
            <a:off x="6019800" y="2055813"/>
            <a:ext cx="408873" cy="338554"/>
          </a:xfrm>
          <a:prstGeom prst="rect">
            <a:avLst/>
          </a:prstGeom>
          <a:noFill/>
          <a:ln w="25400">
            <a:noFill/>
            <a:miter lim="800000"/>
            <a:headEnd/>
            <a:tailEnd/>
          </a:ln>
          <a:effectLst/>
        </p:spPr>
        <p:txBody>
          <a:bodyPr wrap="none">
            <a:prstTxWarp prst="textNoShape">
              <a:avLst/>
            </a:prstTxWarp>
            <a:spAutoFit/>
          </a:bodyPr>
          <a:lstStyle/>
          <a:p>
            <a:pPr algn="l">
              <a:spcBef>
                <a:spcPct val="0"/>
              </a:spcBef>
            </a:pPr>
            <a:r>
              <a:rPr lang="en-US" i="1">
                <a:latin typeface="Calibri"/>
                <a:cs typeface="Calibri"/>
              </a:rPr>
              <a:t>M</a:t>
            </a:r>
          </a:p>
        </p:txBody>
      </p:sp>
      <p:sp>
        <p:nvSpPr>
          <p:cNvPr id="1480802" name="Text Box 98"/>
          <p:cNvSpPr txBox="1">
            <a:spLocks noChangeArrowheads="1"/>
          </p:cNvSpPr>
          <p:nvPr/>
        </p:nvSpPr>
        <p:spPr bwMode="auto">
          <a:xfrm>
            <a:off x="5029200" y="1827213"/>
            <a:ext cx="333632" cy="338554"/>
          </a:xfrm>
          <a:prstGeom prst="rect">
            <a:avLst/>
          </a:prstGeom>
          <a:noFill/>
          <a:ln w="25400">
            <a:noFill/>
            <a:miter lim="800000"/>
            <a:headEnd/>
            <a:tailEnd/>
          </a:ln>
          <a:effectLst/>
        </p:spPr>
        <p:txBody>
          <a:bodyPr wrap="none">
            <a:prstTxWarp prst="textNoShape">
              <a:avLst/>
            </a:prstTxWarp>
            <a:spAutoFit/>
          </a:bodyPr>
          <a:lstStyle/>
          <a:p>
            <a:pPr algn="l">
              <a:spcBef>
                <a:spcPct val="0"/>
              </a:spcBef>
            </a:pPr>
            <a:r>
              <a:rPr lang="en-US" i="1" dirty="0">
                <a:latin typeface="Calibri"/>
                <a:cs typeface="Calibri"/>
              </a:rPr>
              <a:t>E</a:t>
            </a:r>
          </a:p>
        </p:txBody>
      </p:sp>
      <p:sp>
        <p:nvSpPr>
          <p:cNvPr id="1480803" name="Line 99"/>
          <p:cNvSpPr>
            <a:spLocks noChangeShapeType="1"/>
          </p:cNvSpPr>
          <p:nvPr/>
        </p:nvSpPr>
        <p:spPr bwMode="auto">
          <a:xfrm>
            <a:off x="4953000" y="2895600"/>
            <a:ext cx="0" cy="609600"/>
          </a:xfrm>
          <a:prstGeom prst="line">
            <a:avLst/>
          </a:prstGeom>
          <a:noFill/>
          <a:ln w="28575">
            <a:solidFill>
              <a:schemeClr val="tx1"/>
            </a:solidFill>
            <a:round/>
            <a:headEnd type="none" w="sm" len="sm"/>
            <a:tailEnd type="none" w="sm" len="sm"/>
          </a:ln>
          <a:effectLst/>
        </p:spPr>
        <p:txBody>
          <a:bodyPr>
            <a:prstTxWarp prst="textNoShape">
              <a:avLst/>
            </a:prstTxWarp>
          </a:bodyPr>
          <a:lstStyle/>
          <a:p>
            <a:endParaRPr lang="en-US">
              <a:latin typeface="Calibri"/>
              <a:cs typeface="Calibri"/>
            </a:endParaRPr>
          </a:p>
        </p:txBody>
      </p:sp>
    </p:spTree>
    <p:extLst>
      <p:ext uri="{BB962C8B-B14F-4D97-AF65-F5344CB8AC3E}">
        <p14:creationId xmlns:p14="http://schemas.microsoft.com/office/powerpoint/2010/main" val="34221046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Increasing Block Size?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Hit time as block size increases?</a:t>
            </a:r>
          </a:p>
          <a:p>
            <a:pPr lvl="1"/>
            <a:r>
              <a:rPr lang="en-US" dirty="0" smtClean="0"/>
              <a:t>Hit time unchanged, but might be slight hit-time reduction as number of tags is reduced, so faster to access memory holding tags</a:t>
            </a:r>
          </a:p>
          <a:p>
            <a:r>
              <a:rPr lang="en-US" dirty="0" smtClean="0"/>
              <a:t>Miss rate as block size increases?</a:t>
            </a:r>
          </a:p>
          <a:p>
            <a:pPr lvl="1"/>
            <a:r>
              <a:rPr lang="en-US" dirty="0" smtClean="0"/>
              <a:t>Goes down at first due to spatial locality, then increases due to increased conflict misses due to fewer blocks in cache</a:t>
            </a:r>
          </a:p>
          <a:p>
            <a:r>
              <a:rPr lang="en-US" dirty="0" smtClean="0"/>
              <a:t>Miss penalty as block size increases?</a:t>
            </a:r>
          </a:p>
          <a:p>
            <a:pPr lvl="1"/>
            <a:r>
              <a:rPr lang="en-US" dirty="0" smtClean="0"/>
              <a:t>Rises with longer block size, but with fixed constant initial latency that is amortized over whole block</a:t>
            </a:r>
          </a:p>
        </p:txBody>
      </p:sp>
      <p:sp>
        <p:nvSpPr>
          <p:cNvPr id="6" name="Slide Number Placeholder 5"/>
          <p:cNvSpPr>
            <a:spLocks noGrp="1"/>
          </p:cNvSpPr>
          <p:nvPr>
            <p:ph type="sldNum" sz="quarter" idx="12"/>
          </p:nvPr>
        </p:nvSpPr>
        <p:spPr/>
        <p:txBody>
          <a:bodyPr/>
          <a:lstStyle/>
          <a:p>
            <a:fld id="{3CC63E4C-4642-794D-A2FD-70F6B81535F5}" type="slidenum">
              <a:rPr lang="en-US" smtClean="0"/>
              <a:pPr/>
              <a:t>11</a:t>
            </a:fld>
            <a:endParaRPr lang="en-US" dirty="0"/>
          </a:p>
        </p:txBody>
      </p:sp>
    </p:spTree>
    <p:extLst>
      <p:ext uri="{BB962C8B-B14F-4D97-AF65-F5344CB8AC3E}">
        <p14:creationId xmlns:p14="http://schemas.microsoft.com/office/powerpoint/2010/main" val="55867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Increasing Associativity?</a:t>
            </a:r>
            <a:endParaRPr lang="en-US" dirty="0"/>
          </a:p>
        </p:txBody>
      </p:sp>
      <p:sp>
        <p:nvSpPr>
          <p:cNvPr id="3" name="Content Placeholder 2"/>
          <p:cNvSpPr>
            <a:spLocks noGrp="1"/>
          </p:cNvSpPr>
          <p:nvPr>
            <p:ph idx="1"/>
          </p:nvPr>
        </p:nvSpPr>
        <p:spPr>
          <a:xfrm>
            <a:off x="457200" y="1600200"/>
            <a:ext cx="8293206" cy="4525963"/>
          </a:xfrm>
        </p:spPr>
        <p:txBody>
          <a:bodyPr>
            <a:normAutofit fontScale="85000" lnSpcReduction="20000"/>
          </a:bodyPr>
          <a:lstStyle/>
          <a:p>
            <a:r>
              <a:rPr lang="en-US" dirty="0" smtClean="0"/>
              <a:t>Hit time as associativity increases?</a:t>
            </a:r>
          </a:p>
          <a:p>
            <a:pPr lvl="1"/>
            <a:r>
              <a:rPr lang="en-US" dirty="0" smtClean="0"/>
              <a:t>Increases, with large step from direct-mapped to &gt;=2 ways, as now need to mux correct way to processor</a:t>
            </a:r>
          </a:p>
          <a:p>
            <a:pPr lvl="1"/>
            <a:r>
              <a:rPr lang="en-US" dirty="0" smtClean="0"/>
              <a:t>Smaller increases in hit time for further increases in associativity</a:t>
            </a:r>
          </a:p>
          <a:p>
            <a:r>
              <a:rPr lang="en-US" dirty="0" smtClean="0"/>
              <a:t>Miss rate as associativity increases?</a:t>
            </a:r>
          </a:p>
          <a:p>
            <a:pPr lvl="1"/>
            <a:r>
              <a:rPr lang="en-US" dirty="0" smtClean="0"/>
              <a:t>Goes down due to reduced conflict misses, but most gain is from 1-&gt;2-&gt;4-way with limited benefit from higher </a:t>
            </a:r>
            <a:r>
              <a:rPr lang="en-US" dirty="0" err="1" smtClean="0"/>
              <a:t>associativities</a:t>
            </a:r>
            <a:endParaRPr lang="en-US" dirty="0" smtClean="0"/>
          </a:p>
          <a:p>
            <a:r>
              <a:rPr lang="en-US" dirty="0" smtClean="0"/>
              <a:t>Miss penalty as associativity increases?</a:t>
            </a:r>
          </a:p>
          <a:p>
            <a:pPr lvl="1"/>
            <a:r>
              <a:rPr lang="en-US" dirty="0" smtClean="0"/>
              <a:t>Unchanged, replacement policy runs in parallel with fetching missing line from memory</a:t>
            </a:r>
          </a:p>
        </p:txBody>
      </p:sp>
      <p:sp>
        <p:nvSpPr>
          <p:cNvPr id="6" name="Slide Number Placeholder 5"/>
          <p:cNvSpPr>
            <a:spLocks noGrp="1"/>
          </p:cNvSpPr>
          <p:nvPr>
            <p:ph type="sldNum" sz="quarter" idx="12"/>
          </p:nvPr>
        </p:nvSpPr>
        <p:spPr/>
        <p:txBody>
          <a:bodyPr/>
          <a:lstStyle/>
          <a:p>
            <a:fld id="{3CC63E4C-4642-794D-A2FD-70F6B81535F5}" type="slidenum">
              <a:rPr lang="en-US" smtClean="0"/>
              <a:pPr/>
              <a:t>12</a:t>
            </a:fld>
            <a:endParaRPr lang="en-US" dirty="0"/>
          </a:p>
        </p:txBody>
      </p:sp>
    </p:spTree>
    <p:extLst>
      <p:ext uri="{BB962C8B-B14F-4D97-AF65-F5344CB8AC3E}">
        <p14:creationId xmlns:p14="http://schemas.microsoft.com/office/powerpoint/2010/main" val="42250947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Increasing #Entries?</a:t>
            </a:r>
            <a:endParaRPr lang="en-US" dirty="0"/>
          </a:p>
        </p:txBody>
      </p:sp>
      <p:sp>
        <p:nvSpPr>
          <p:cNvPr id="3" name="Content Placeholder 2"/>
          <p:cNvSpPr>
            <a:spLocks noGrp="1"/>
          </p:cNvSpPr>
          <p:nvPr>
            <p:ph idx="1"/>
          </p:nvPr>
        </p:nvSpPr>
        <p:spPr>
          <a:xfrm>
            <a:off x="457200" y="1600200"/>
            <a:ext cx="8293206" cy="4525963"/>
          </a:xfrm>
        </p:spPr>
        <p:txBody>
          <a:bodyPr>
            <a:normAutofit fontScale="92500" lnSpcReduction="10000"/>
          </a:bodyPr>
          <a:lstStyle/>
          <a:p>
            <a:r>
              <a:rPr lang="en-US" dirty="0" smtClean="0"/>
              <a:t>Hit time as #entries increases?</a:t>
            </a:r>
          </a:p>
          <a:p>
            <a:pPr lvl="1"/>
            <a:r>
              <a:rPr lang="en-US" dirty="0" smtClean="0"/>
              <a:t>Increases, since reading tags and data from larger memory structures</a:t>
            </a:r>
          </a:p>
          <a:p>
            <a:r>
              <a:rPr lang="en-US" dirty="0" smtClean="0"/>
              <a:t>Miss rate as #entries increases?</a:t>
            </a:r>
          </a:p>
          <a:p>
            <a:pPr lvl="1"/>
            <a:r>
              <a:rPr lang="en-US" dirty="0" smtClean="0"/>
              <a:t>Goes down due to reduced capacity and conflict misses</a:t>
            </a:r>
          </a:p>
          <a:p>
            <a:pPr lvl="1"/>
            <a:r>
              <a:rPr lang="en-US" i="1" dirty="0" smtClean="0"/>
              <a:t>Architects rule of thumb: miss rate drops ~2x for every ~4x increase in capacity (only a gross approximation)</a:t>
            </a:r>
          </a:p>
          <a:p>
            <a:r>
              <a:rPr lang="en-US" dirty="0" smtClean="0"/>
              <a:t>Miss penalty as #entries increases?</a:t>
            </a:r>
          </a:p>
          <a:p>
            <a:pPr lvl="1"/>
            <a:r>
              <a:rPr lang="en-US" dirty="0" smtClean="0"/>
              <a:t>Unchanged</a:t>
            </a:r>
          </a:p>
        </p:txBody>
      </p:sp>
      <p:sp>
        <p:nvSpPr>
          <p:cNvPr id="6" name="Slide Number Placeholder 5"/>
          <p:cNvSpPr>
            <a:spLocks noGrp="1"/>
          </p:cNvSpPr>
          <p:nvPr>
            <p:ph type="sldNum" sz="quarter" idx="12"/>
          </p:nvPr>
        </p:nvSpPr>
        <p:spPr/>
        <p:txBody>
          <a:bodyPr/>
          <a:lstStyle/>
          <a:p>
            <a:fld id="{3CC63E4C-4642-794D-A2FD-70F6B81535F5}" type="slidenum">
              <a:rPr lang="en-US" smtClean="0"/>
              <a:pPr/>
              <a:t>13</a:t>
            </a:fld>
            <a:endParaRPr lang="en-US" dirty="0"/>
          </a:p>
        </p:txBody>
      </p:sp>
    </p:spTree>
    <p:extLst>
      <p:ext uri="{BB962C8B-B14F-4D97-AF65-F5344CB8AC3E}">
        <p14:creationId xmlns:p14="http://schemas.microsoft.com/office/powerpoint/2010/main" val="1951914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lstStyle/>
          <a:p>
            <a:r>
              <a:rPr lang="en-US" dirty="0" smtClean="0"/>
              <a:t>Project 2, Part 2 due 3/22</a:t>
            </a:r>
          </a:p>
          <a:p>
            <a:r>
              <a:rPr lang="en-US" dirty="0" smtClean="0"/>
              <a:t>No assigned work over spring break</a:t>
            </a:r>
          </a:p>
          <a:p>
            <a:r>
              <a:rPr lang="en-US" dirty="0" smtClean="0"/>
              <a:t>Next assignment, HW5, due 04/05</a:t>
            </a:r>
          </a:p>
          <a:p>
            <a:r>
              <a:rPr lang="en-US" dirty="0" smtClean="0"/>
              <a:t>Midterm II is 04/09</a:t>
            </a:r>
          </a:p>
          <a:p>
            <a:pPr lvl="1"/>
            <a:r>
              <a:rPr lang="en-US" dirty="0" smtClean="0"/>
              <a:t>Conflict? Email Sagar</a:t>
            </a:r>
          </a:p>
          <a:p>
            <a:pPr lvl="1"/>
            <a:r>
              <a:rPr lang="en-US" dirty="0" smtClean="0"/>
              <a:t>DSP will receive email about accommodations soon</a:t>
            </a:r>
            <a:endParaRPr lang="en-US" dirty="0"/>
          </a:p>
        </p:txBody>
      </p:sp>
      <p:sp>
        <p:nvSpPr>
          <p:cNvPr id="4" name="Slide Number Placeholder 3"/>
          <p:cNvSpPr>
            <a:spLocks noGrp="1"/>
          </p:cNvSpPr>
          <p:nvPr>
            <p:ph type="sldNum" sz="quarter" idx="12"/>
          </p:nvPr>
        </p:nvSpPr>
        <p:spPr/>
        <p:txBody>
          <a:bodyPr/>
          <a:lstStyle/>
          <a:p>
            <a:fld id="{3CC63E4C-4642-794D-A2FD-70F6B81535F5}" type="slidenum">
              <a:rPr lang="en-US" smtClean="0"/>
              <a:pPr/>
              <a:t>14</a:t>
            </a:fld>
            <a:endParaRPr lang="en-US"/>
          </a:p>
        </p:txBody>
      </p:sp>
    </p:spTree>
    <p:extLst>
      <p:ext uri="{BB962C8B-B14F-4D97-AF65-F5344CB8AC3E}">
        <p14:creationId xmlns:p14="http://schemas.microsoft.com/office/powerpoint/2010/main" val="16699920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Reduce Miss Penalty?</a:t>
            </a:r>
            <a:endParaRPr lang="en-US" dirty="0"/>
          </a:p>
        </p:txBody>
      </p:sp>
      <p:sp>
        <p:nvSpPr>
          <p:cNvPr id="3" name="Content Placeholder 2"/>
          <p:cNvSpPr>
            <a:spLocks noGrp="1"/>
          </p:cNvSpPr>
          <p:nvPr>
            <p:ph idx="1"/>
          </p:nvPr>
        </p:nvSpPr>
        <p:spPr/>
        <p:txBody>
          <a:bodyPr/>
          <a:lstStyle/>
          <a:p>
            <a:r>
              <a:rPr lang="en-US" dirty="0" smtClean="0"/>
              <a:t>Could there be locality on misses from a cache?</a:t>
            </a:r>
          </a:p>
          <a:p>
            <a:r>
              <a:rPr lang="en-US" dirty="0" smtClean="0"/>
              <a:t>Use multiple cache levels!</a:t>
            </a:r>
          </a:p>
          <a:p>
            <a:r>
              <a:rPr lang="en-US" dirty="0" smtClean="0"/>
              <a:t>With Moore’s Law, more room on die for bigger L1 caches and for second-level (L2) cache</a:t>
            </a:r>
          </a:p>
          <a:p>
            <a:r>
              <a:rPr lang="en-US" dirty="0" smtClean="0"/>
              <a:t>And in some cases even an L3 cache!</a:t>
            </a:r>
          </a:p>
          <a:p>
            <a:r>
              <a:rPr lang="en-US" dirty="0" smtClean="0"/>
              <a:t>IBM mainframes have ~1GB L4 cache off-chip.</a:t>
            </a:r>
          </a:p>
          <a:p>
            <a:endParaRPr lang="en-US" dirty="0" smtClean="0"/>
          </a:p>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15</a:t>
            </a:fld>
            <a:endParaRPr lang="en-US"/>
          </a:p>
        </p:txBody>
      </p:sp>
    </p:spTree>
    <p:extLst>
      <p:ext uri="{BB962C8B-B14F-4D97-AF65-F5344CB8AC3E}">
        <p14:creationId xmlns:p14="http://schemas.microsoft.com/office/powerpoint/2010/main" val="1306833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2626" name="Rectangle 2"/>
          <p:cNvSpPr>
            <a:spLocks noGrp="1" noChangeArrowheads="1"/>
          </p:cNvSpPr>
          <p:nvPr>
            <p:ph type="title"/>
          </p:nvPr>
        </p:nvSpPr>
        <p:spPr/>
        <p:txBody>
          <a:bodyPr/>
          <a:lstStyle/>
          <a:p>
            <a:r>
              <a:rPr lang="en-US" dirty="0" smtClean="0"/>
              <a:t>Review: Memory Hierarchy</a:t>
            </a:r>
            <a:endParaRPr lang="en-US" dirty="0"/>
          </a:p>
        </p:txBody>
      </p:sp>
      <p:grpSp>
        <p:nvGrpSpPr>
          <p:cNvPr id="2" name="Group 3"/>
          <p:cNvGrpSpPr>
            <a:grpSpLocks/>
          </p:cNvGrpSpPr>
          <p:nvPr/>
        </p:nvGrpSpPr>
        <p:grpSpPr bwMode="auto">
          <a:xfrm>
            <a:off x="628650" y="1144588"/>
            <a:ext cx="7924800" cy="954088"/>
            <a:chOff x="396" y="407"/>
            <a:chExt cx="4992" cy="601"/>
          </a:xfrm>
        </p:grpSpPr>
        <p:sp>
          <p:nvSpPr>
            <p:cNvPr id="2842628" name="Rectangle 4"/>
            <p:cNvSpPr>
              <a:spLocks noChangeArrowheads="1"/>
            </p:cNvSpPr>
            <p:nvPr/>
          </p:nvSpPr>
          <p:spPr bwMode="auto">
            <a:xfrm>
              <a:off x="396" y="407"/>
              <a:ext cx="4992" cy="278"/>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3200" dirty="0">
                  <a:solidFill>
                    <a:schemeClr val="tx1"/>
                  </a:solidFill>
                  <a:latin typeface="+mj-lt"/>
                </a:rPr>
                <a:t>Processor</a:t>
              </a:r>
            </a:p>
          </p:txBody>
        </p:sp>
        <p:sp>
          <p:nvSpPr>
            <p:cNvPr id="2842629" name="Line 5"/>
            <p:cNvSpPr>
              <a:spLocks noChangeShapeType="1"/>
            </p:cNvSpPr>
            <p:nvPr/>
          </p:nvSpPr>
          <p:spPr bwMode="auto">
            <a:xfrm flipV="1">
              <a:off x="2844" y="720"/>
              <a:ext cx="0" cy="288"/>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a:latin typeface="18 VAG Rounded Bold   07390"/>
              </a:endParaRPr>
            </a:p>
          </p:txBody>
        </p:sp>
      </p:grpSp>
      <p:grpSp>
        <p:nvGrpSpPr>
          <p:cNvPr id="3" name="Group 6"/>
          <p:cNvGrpSpPr>
            <a:grpSpLocks/>
          </p:cNvGrpSpPr>
          <p:nvPr/>
        </p:nvGrpSpPr>
        <p:grpSpPr bwMode="auto">
          <a:xfrm>
            <a:off x="704850" y="5527681"/>
            <a:ext cx="7620000" cy="427038"/>
            <a:chOff x="444" y="3168"/>
            <a:chExt cx="4800" cy="269"/>
          </a:xfrm>
        </p:grpSpPr>
        <p:sp>
          <p:nvSpPr>
            <p:cNvPr id="2842631" name="Rectangle 7"/>
            <p:cNvSpPr>
              <a:spLocks noChangeArrowheads="1"/>
            </p:cNvSpPr>
            <p:nvPr/>
          </p:nvSpPr>
          <p:spPr bwMode="auto">
            <a:xfrm>
              <a:off x="828" y="3190"/>
              <a:ext cx="4032" cy="247"/>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800" dirty="0">
                  <a:solidFill>
                    <a:schemeClr val="tx1"/>
                  </a:solidFill>
                  <a:latin typeface="+mj-lt"/>
                </a:rPr>
                <a:t>Size of memory at each level</a:t>
              </a:r>
            </a:p>
          </p:txBody>
        </p:sp>
        <p:sp>
          <p:nvSpPr>
            <p:cNvPr id="2842632" name="Line 8"/>
            <p:cNvSpPr>
              <a:spLocks noChangeShapeType="1"/>
            </p:cNvSpPr>
            <p:nvPr/>
          </p:nvSpPr>
          <p:spPr bwMode="auto">
            <a:xfrm flipV="1">
              <a:off x="444" y="3168"/>
              <a:ext cx="4800" cy="0"/>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a:latin typeface="18 VAG Rounded Bold   07390"/>
              </a:endParaRPr>
            </a:p>
          </p:txBody>
        </p:sp>
      </p:grpSp>
      <p:grpSp>
        <p:nvGrpSpPr>
          <p:cNvPr id="4" name="Group 9"/>
          <p:cNvGrpSpPr>
            <a:grpSpLocks/>
          </p:cNvGrpSpPr>
          <p:nvPr/>
        </p:nvGrpSpPr>
        <p:grpSpPr bwMode="auto">
          <a:xfrm>
            <a:off x="6191250" y="1641475"/>
            <a:ext cx="2514600" cy="3657600"/>
            <a:chOff x="3900" y="720"/>
            <a:chExt cx="1584" cy="2304"/>
          </a:xfrm>
        </p:grpSpPr>
        <p:sp>
          <p:nvSpPr>
            <p:cNvPr id="2842634" name="Rectangle 10"/>
            <p:cNvSpPr>
              <a:spLocks noChangeArrowheads="1"/>
            </p:cNvSpPr>
            <p:nvPr/>
          </p:nvSpPr>
          <p:spPr bwMode="auto">
            <a:xfrm>
              <a:off x="3900" y="816"/>
              <a:ext cx="1536" cy="1061"/>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800" dirty="0">
                  <a:solidFill>
                    <a:schemeClr val="tx1"/>
                  </a:solidFill>
                  <a:latin typeface="+mj-lt"/>
                </a:rPr>
                <a:t>Increasing</a:t>
              </a:r>
              <a:r>
                <a:rPr lang="en-US" sz="2800" dirty="0" smtClean="0">
                  <a:solidFill>
                    <a:schemeClr val="tx1"/>
                  </a:solidFill>
                  <a:latin typeface="+mj-lt"/>
                </a:rPr>
                <a:t> distance </a:t>
              </a:r>
              <a:r>
                <a:rPr lang="en-US" sz="2800" dirty="0">
                  <a:solidFill>
                    <a:schemeClr val="tx1"/>
                  </a:solidFill>
                  <a:latin typeface="+mj-lt"/>
                </a:rPr>
                <a:t>from</a:t>
              </a:r>
              <a:r>
                <a:rPr lang="en-US" sz="2800" dirty="0" smtClean="0">
                  <a:solidFill>
                    <a:schemeClr val="tx1"/>
                  </a:solidFill>
                  <a:latin typeface="+mj-lt"/>
                </a:rPr>
                <a:t> processor,</a:t>
              </a:r>
              <a:br>
                <a:rPr lang="en-US" sz="2800" dirty="0" smtClean="0">
                  <a:solidFill>
                    <a:schemeClr val="tx1"/>
                  </a:solidFill>
                  <a:latin typeface="+mj-lt"/>
                </a:rPr>
              </a:br>
              <a:r>
                <a:rPr lang="en-US" sz="2800" dirty="0" smtClean="0">
                  <a:solidFill>
                    <a:schemeClr val="tx1"/>
                  </a:solidFill>
                  <a:latin typeface="+mj-lt"/>
                </a:rPr>
                <a:t>decreasing  </a:t>
              </a:r>
              <a:r>
                <a:rPr lang="en-US" sz="2800" dirty="0">
                  <a:solidFill>
                    <a:schemeClr val="tx1"/>
                  </a:solidFill>
                  <a:latin typeface="+mj-lt"/>
                </a:rPr>
                <a:t>speed</a:t>
              </a:r>
            </a:p>
          </p:txBody>
        </p:sp>
        <p:sp>
          <p:nvSpPr>
            <p:cNvPr id="2842635" name="Line 11"/>
            <p:cNvSpPr>
              <a:spLocks noChangeShapeType="1"/>
            </p:cNvSpPr>
            <p:nvPr/>
          </p:nvSpPr>
          <p:spPr bwMode="auto">
            <a:xfrm>
              <a:off x="5484" y="720"/>
              <a:ext cx="0" cy="230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latin typeface="18 VAG Rounded Bold   07390"/>
              </a:endParaRPr>
            </a:p>
          </p:txBody>
        </p:sp>
      </p:grpSp>
      <p:grpSp>
        <p:nvGrpSpPr>
          <p:cNvPr id="5" name="Group 12"/>
          <p:cNvGrpSpPr>
            <a:grpSpLocks/>
          </p:cNvGrpSpPr>
          <p:nvPr/>
        </p:nvGrpSpPr>
        <p:grpSpPr bwMode="auto">
          <a:xfrm>
            <a:off x="781050" y="2098675"/>
            <a:ext cx="7467600" cy="3276600"/>
            <a:chOff x="492" y="1008"/>
            <a:chExt cx="4704" cy="2064"/>
          </a:xfrm>
        </p:grpSpPr>
        <p:sp>
          <p:nvSpPr>
            <p:cNvPr id="2842637" name="AutoShape 13"/>
            <p:cNvSpPr>
              <a:spLocks noChangeArrowheads="1"/>
            </p:cNvSpPr>
            <p:nvPr/>
          </p:nvSpPr>
          <p:spPr bwMode="auto">
            <a:xfrm>
              <a:off x="492" y="1008"/>
              <a:ext cx="4704" cy="2064"/>
            </a:xfrm>
            <a:prstGeom prst="triangle">
              <a:avLst>
                <a:gd name="adj" fmla="val 50000"/>
              </a:avLst>
            </a:prstGeom>
            <a:noFill/>
            <a:ln w="38100">
              <a:solidFill>
                <a:schemeClr val="tx1"/>
              </a:solidFill>
              <a:miter lim="800000"/>
              <a:headEnd/>
              <a:tailEnd/>
            </a:ln>
            <a:effectLst/>
          </p:spPr>
          <p:txBody>
            <a:bodyPr wrap="none" anchor="ctr">
              <a:prstTxWarp prst="textNoShape">
                <a:avLst/>
              </a:prstTxWarp>
            </a:bodyPr>
            <a:lstStyle/>
            <a:p>
              <a:endParaRPr lang="en-US">
                <a:latin typeface="18 VAG Rounded Bold   07390"/>
              </a:endParaRPr>
            </a:p>
          </p:txBody>
        </p:sp>
        <p:grpSp>
          <p:nvGrpSpPr>
            <p:cNvPr id="6" name="Group 14"/>
            <p:cNvGrpSpPr>
              <a:grpSpLocks/>
            </p:cNvGrpSpPr>
            <p:nvPr/>
          </p:nvGrpSpPr>
          <p:grpSpPr bwMode="auto">
            <a:xfrm>
              <a:off x="2220" y="1270"/>
              <a:ext cx="1296" cy="314"/>
              <a:chOff x="2220" y="1270"/>
              <a:chExt cx="1296" cy="314"/>
            </a:xfrm>
          </p:grpSpPr>
          <p:sp>
            <p:nvSpPr>
              <p:cNvPr id="2842639" name="Rectangle 15"/>
              <p:cNvSpPr>
                <a:spLocks noChangeArrowheads="1"/>
              </p:cNvSpPr>
              <p:nvPr/>
            </p:nvSpPr>
            <p:spPr bwMode="auto">
              <a:xfrm>
                <a:off x="2364" y="1270"/>
                <a:ext cx="960" cy="216"/>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400" dirty="0">
                    <a:solidFill>
                      <a:schemeClr val="tx1"/>
                    </a:solidFill>
                    <a:latin typeface="+mj-lt"/>
                  </a:rPr>
                  <a:t>Level 1</a:t>
                </a:r>
              </a:p>
            </p:txBody>
          </p:sp>
          <p:sp>
            <p:nvSpPr>
              <p:cNvPr id="2842640" name="Line 16"/>
              <p:cNvSpPr>
                <a:spLocks noChangeShapeType="1"/>
              </p:cNvSpPr>
              <p:nvPr/>
            </p:nvSpPr>
            <p:spPr bwMode="auto">
              <a:xfrm>
                <a:off x="2220" y="1584"/>
                <a:ext cx="1296" cy="0"/>
              </a:xfrm>
              <a:prstGeom prst="line">
                <a:avLst/>
              </a:prstGeom>
              <a:noFill/>
              <a:ln w="38100">
                <a:solidFill>
                  <a:schemeClr val="tx1"/>
                </a:solidFill>
                <a:round/>
                <a:headEnd/>
                <a:tailEnd/>
              </a:ln>
              <a:effectLst/>
            </p:spPr>
            <p:txBody>
              <a:bodyPr wrap="none" anchor="ctr">
                <a:prstTxWarp prst="textNoShape">
                  <a:avLst/>
                </a:prstTxWarp>
              </a:bodyPr>
              <a:lstStyle/>
              <a:p>
                <a:endParaRPr lang="en-US">
                  <a:latin typeface="18 VAG Rounded Bold   07390"/>
                </a:endParaRPr>
              </a:p>
            </p:txBody>
          </p:sp>
        </p:grpSp>
        <p:grpSp>
          <p:nvGrpSpPr>
            <p:cNvPr id="7" name="Group 17"/>
            <p:cNvGrpSpPr>
              <a:grpSpLocks/>
            </p:cNvGrpSpPr>
            <p:nvPr/>
          </p:nvGrpSpPr>
          <p:grpSpPr bwMode="auto">
            <a:xfrm>
              <a:off x="1788" y="1680"/>
              <a:ext cx="2160" cy="288"/>
              <a:chOff x="1788" y="1680"/>
              <a:chExt cx="2160" cy="288"/>
            </a:xfrm>
          </p:grpSpPr>
          <p:sp>
            <p:nvSpPr>
              <p:cNvPr id="2842642" name="Rectangle 18"/>
              <p:cNvSpPr>
                <a:spLocks noChangeArrowheads="1"/>
              </p:cNvSpPr>
              <p:nvPr/>
            </p:nvSpPr>
            <p:spPr bwMode="auto">
              <a:xfrm>
                <a:off x="2364" y="1680"/>
                <a:ext cx="960" cy="216"/>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400" dirty="0">
                    <a:solidFill>
                      <a:schemeClr val="tx1"/>
                    </a:solidFill>
                    <a:latin typeface="+mj-lt"/>
                  </a:rPr>
                  <a:t>Level 2</a:t>
                </a:r>
              </a:p>
            </p:txBody>
          </p:sp>
          <p:sp>
            <p:nvSpPr>
              <p:cNvPr id="2842643" name="Line 19"/>
              <p:cNvSpPr>
                <a:spLocks noChangeShapeType="1"/>
              </p:cNvSpPr>
              <p:nvPr/>
            </p:nvSpPr>
            <p:spPr bwMode="auto">
              <a:xfrm>
                <a:off x="1788" y="1968"/>
                <a:ext cx="2160" cy="0"/>
              </a:xfrm>
              <a:prstGeom prst="line">
                <a:avLst/>
              </a:prstGeom>
              <a:noFill/>
              <a:ln w="38100">
                <a:solidFill>
                  <a:schemeClr val="tx1"/>
                </a:solidFill>
                <a:round/>
                <a:headEnd/>
                <a:tailEnd/>
              </a:ln>
              <a:effectLst/>
            </p:spPr>
            <p:txBody>
              <a:bodyPr wrap="none" anchor="ctr">
                <a:prstTxWarp prst="textNoShape">
                  <a:avLst/>
                </a:prstTxWarp>
              </a:bodyPr>
              <a:lstStyle/>
              <a:p>
                <a:endParaRPr lang="en-US">
                  <a:latin typeface="18 VAG Rounded Bold   07390"/>
                </a:endParaRPr>
              </a:p>
            </p:txBody>
          </p:sp>
        </p:grpSp>
        <p:sp>
          <p:nvSpPr>
            <p:cNvPr id="2842644" name="Rectangle 20"/>
            <p:cNvSpPr>
              <a:spLocks noChangeArrowheads="1"/>
            </p:cNvSpPr>
            <p:nvPr/>
          </p:nvSpPr>
          <p:spPr bwMode="auto">
            <a:xfrm>
              <a:off x="2364" y="2736"/>
              <a:ext cx="960" cy="216"/>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400">
                  <a:solidFill>
                    <a:schemeClr val="tx1"/>
                  </a:solidFill>
                  <a:latin typeface="+mj-lt"/>
                </a:rPr>
                <a:t>Level n</a:t>
              </a:r>
            </a:p>
          </p:txBody>
        </p:sp>
        <p:grpSp>
          <p:nvGrpSpPr>
            <p:cNvPr id="8" name="Group 21"/>
            <p:cNvGrpSpPr>
              <a:grpSpLocks/>
            </p:cNvGrpSpPr>
            <p:nvPr/>
          </p:nvGrpSpPr>
          <p:grpSpPr bwMode="auto">
            <a:xfrm>
              <a:off x="1308" y="2064"/>
              <a:ext cx="3024" cy="288"/>
              <a:chOff x="1308" y="2064"/>
              <a:chExt cx="3024" cy="288"/>
            </a:xfrm>
          </p:grpSpPr>
          <p:sp>
            <p:nvSpPr>
              <p:cNvPr id="2842646" name="Rectangle 22"/>
              <p:cNvSpPr>
                <a:spLocks noChangeArrowheads="1"/>
              </p:cNvSpPr>
              <p:nvPr/>
            </p:nvSpPr>
            <p:spPr bwMode="auto">
              <a:xfrm>
                <a:off x="2364" y="2064"/>
                <a:ext cx="960" cy="216"/>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400">
                    <a:solidFill>
                      <a:schemeClr val="tx1"/>
                    </a:solidFill>
                    <a:latin typeface="+mj-lt"/>
                  </a:rPr>
                  <a:t>Level 3</a:t>
                </a:r>
              </a:p>
            </p:txBody>
          </p:sp>
          <p:sp>
            <p:nvSpPr>
              <p:cNvPr id="2842647" name="Line 23"/>
              <p:cNvSpPr>
                <a:spLocks noChangeShapeType="1"/>
              </p:cNvSpPr>
              <p:nvPr/>
            </p:nvSpPr>
            <p:spPr bwMode="auto">
              <a:xfrm>
                <a:off x="1308" y="2352"/>
                <a:ext cx="3024" cy="0"/>
              </a:xfrm>
              <a:prstGeom prst="line">
                <a:avLst/>
              </a:prstGeom>
              <a:noFill/>
              <a:ln w="38100">
                <a:solidFill>
                  <a:schemeClr val="tx1"/>
                </a:solidFill>
                <a:round/>
                <a:headEnd/>
                <a:tailEnd/>
              </a:ln>
              <a:effectLst/>
            </p:spPr>
            <p:txBody>
              <a:bodyPr wrap="none" anchor="ctr">
                <a:prstTxWarp prst="textNoShape">
                  <a:avLst/>
                </a:prstTxWarp>
              </a:bodyPr>
              <a:lstStyle/>
              <a:p>
                <a:endParaRPr lang="en-US">
                  <a:latin typeface="18 VAG Rounded Bold   07390"/>
                </a:endParaRPr>
              </a:p>
            </p:txBody>
          </p:sp>
        </p:grpSp>
        <p:grpSp>
          <p:nvGrpSpPr>
            <p:cNvPr id="9" name="Group 24"/>
            <p:cNvGrpSpPr>
              <a:grpSpLocks/>
            </p:cNvGrpSpPr>
            <p:nvPr/>
          </p:nvGrpSpPr>
          <p:grpSpPr bwMode="auto">
            <a:xfrm>
              <a:off x="972" y="2400"/>
              <a:ext cx="3792" cy="288"/>
              <a:chOff x="972" y="2400"/>
              <a:chExt cx="3792" cy="288"/>
            </a:xfrm>
          </p:grpSpPr>
          <p:sp>
            <p:nvSpPr>
              <p:cNvPr id="2842649" name="Line 25"/>
              <p:cNvSpPr>
                <a:spLocks noChangeShapeType="1"/>
              </p:cNvSpPr>
              <p:nvPr/>
            </p:nvSpPr>
            <p:spPr bwMode="auto">
              <a:xfrm>
                <a:off x="972" y="2688"/>
                <a:ext cx="3792" cy="0"/>
              </a:xfrm>
              <a:prstGeom prst="line">
                <a:avLst/>
              </a:prstGeom>
              <a:noFill/>
              <a:ln w="38100">
                <a:solidFill>
                  <a:schemeClr val="tx1"/>
                </a:solidFill>
                <a:round/>
                <a:headEnd/>
                <a:tailEnd/>
              </a:ln>
              <a:effectLst/>
            </p:spPr>
            <p:txBody>
              <a:bodyPr wrap="none" anchor="ctr">
                <a:prstTxWarp prst="textNoShape">
                  <a:avLst/>
                </a:prstTxWarp>
              </a:bodyPr>
              <a:lstStyle/>
              <a:p>
                <a:endParaRPr lang="en-US">
                  <a:latin typeface="18 VAG Rounded Bold   07390"/>
                </a:endParaRPr>
              </a:p>
            </p:txBody>
          </p:sp>
          <p:sp>
            <p:nvSpPr>
              <p:cNvPr id="2842650" name="Rectangle 26"/>
              <p:cNvSpPr>
                <a:spLocks noChangeArrowheads="1"/>
              </p:cNvSpPr>
              <p:nvPr/>
            </p:nvSpPr>
            <p:spPr bwMode="auto">
              <a:xfrm>
                <a:off x="2364" y="2400"/>
                <a:ext cx="960" cy="216"/>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400">
                    <a:solidFill>
                      <a:schemeClr val="tx1"/>
                    </a:solidFill>
                    <a:latin typeface="+mj-lt"/>
                  </a:rPr>
                  <a:t>. . .</a:t>
                </a:r>
              </a:p>
            </p:txBody>
          </p:sp>
        </p:grpSp>
      </p:grpSp>
      <p:sp>
        <p:nvSpPr>
          <p:cNvPr id="2842651" name="Text Box 27"/>
          <p:cNvSpPr txBox="1">
            <a:spLocks noChangeArrowheads="1"/>
          </p:cNvSpPr>
          <p:nvPr/>
        </p:nvSpPr>
        <p:spPr bwMode="auto">
          <a:xfrm>
            <a:off x="381000" y="1870075"/>
            <a:ext cx="1146806" cy="584776"/>
          </a:xfrm>
          <a:prstGeom prst="rect">
            <a:avLst/>
          </a:prstGeom>
          <a:noFill/>
          <a:ln w="12700">
            <a:noFill/>
            <a:miter lim="800000"/>
            <a:headEnd/>
            <a:tailEnd/>
          </a:ln>
          <a:effectLst/>
        </p:spPr>
        <p:txBody>
          <a:bodyPr wrap="none">
            <a:prstTxWarp prst="textNoShape">
              <a:avLst/>
            </a:prstTxWarp>
            <a:spAutoFit/>
          </a:bodyPr>
          <a:lstStyle/>
          <a:p>
            <a:r>
              <a:rPr lang="en-US" sz="3200" i="1" dirty="0" smtClean="0">
                <a:latin typeface="+mj-lt"/>
              </a:rPr>
              <a:t>Inner</a:t>
            </a:r>
            <a:endParaRPr lang="en-US" sz="3200" i="1" dirty="0">
              <a:solidFill>
                <a:schemeClr val="tx1"/>
              </a:solidFill>
              <a:latin typeface="+mj-lt"/>
            </a:endParaRPr>
          </a:p>
        </p:txBody>
      </p:sp>
      <p:sp>
        <p:nvSpPr>
          <p:cNvPr id="2842652" name="Text Box 28"/>
          <p:cNvSpPr txBox="1">
            <a:spLocks noChangeArrowheads="1"/>
          </p:cNvSpPr>
          <p:nvPr/>
        </p:nvSpPr>
        <p:spPr bwMode="auto">
          <a:xfrm>
            <a:off x="381000" y="4114800"/>
            <a:ext cx="1169746" cy="523220"/>
          </a:xfrm>
          <a:prstGeom prst="rect">
            <a:avLst/>
          </a:prstGeom>
          <a:noFill/>
          <a:ln w="12700">
            <a:noFill/>
            <a:miter lim="800000"/>
            <a:headEnd/>
            <a:tailEnd/>
          </a:ln>
          <a:effectLst/>
        </p:spPr>
        <p:txBody>
          <a:bodyPr wrap="none">
            <a:prstTxWarp prst="textNoShape">
              <a:avLst/>
            </a:prstTxWarp>
            <a:spAutoFit/>
          </a:bodyPr>
          <a:lstStyle/>
          <a:p>
            <a:r>
              <a:rPr lang="en-US" sz="2800" i="1" dirty="0" smtClean="0">
                <a:latin typeface="18 VAG Rounded Bold   07390"/>
              </a:rPr>
              <a:t>Outer</a:t>
            </a:r>
            <a:endParaRPr lang="en-US" sz="2800" i="1" dirty="0">
              <a:latin typeface="18 VAG Rounded Bold   07390"/>
            </a:endParaRPr>
          </a:p>
        </p:txBody>
      </p:sp>
      <p:grpSp>
        <p:nvGrpSpPr>
          <p:cNvPr id="10" name="Group 29"/>
          <p:cNvGrpSpPr>
            <a:grpSpLocks/>
          </p:cNvGrpSpPr>
          <p:nvPr/>
        </p:nvGrpSpPr>
        <p:grpSpPr bwMode="auto">
          <a:xfrm>
            <a:off x="238125" y="1804988"/>
            <a:ext cx="2135188" cy="3625850"/>
            <a:chOff x="150" y="823"/>
            <a:chExt cx="1345" cy="2284"/>
          </a:xfrm>
        </p:grpSpPr>
        <p:sp>
          <p:nvSpPr>
            <p:cNvPr id="2842654" name="Text Box 30"/>
            <p:cNvSpPr txBox="1">
              <a:spLocks noChangeArrowheads="1"/>
            </p:cNvSpPr>
            <p:nvPr/>
          </p:nvSpPr>
          <p:spPr bwMode="auto">
            <a:xfrm>
              <a:off x="150" y="1237"/>
              <a:ext cx="1345" cy="989"/>
            </a:xfrm>
            <a:prstGeom prst="rect">
              <a:avLst/>
            </a:prstGeom>
            <a:noFill/>
            <a:ln w="12700">
              <a:noFill/>
              <a:miter lim="800000"/>
              <a:headEnd/>
              <a:tailEnd/>
            </a:ln>
            <a:effectLst/>
          </p:spPr>
          <p:txBody>
            <a:bodyPr>
              <a:prstTxWarp prst="textNoShape">
                <a:avLst/>
              </a:prstTxWarp>
              <a:spAutoFit/>
            </a:bodyPr>
            <a:lstStyle/>
            <a:p>
              <a:pPr algn="ctr"/>
              <a:r>
                <a:rPr lang="en-US" sz="3200" dirty="0">
                  <a:solidFill>
                    <a:schemeClr val="tx1"/>
                  </a:solidFill>
                  <a:latin typeface="+mj-lt"/>
                </a:rPr>
                <a:t>Levels in memory hierarchy</a:t>
              </a:r>
            </a:p>
          </p:txBody>
        </p:sp>
        <p:sp>
          <p:nvSpPr>
            <p:cNvPr id="2842655" name="Line 31"/>
            <p:cNvSpPr>
              <a:spLocks noChangeShapeType="1"/>
            </p:cNvSpPr>
            <p:nvPr/>
          </p:nvSpPr>
          <p:spPr bwMode="auto">
            <a:xfrm>
              <a:off x="155" y="823"/>
              <a:ext cx="0" cy="228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a:latin typeface="18 VAG Rounded Bold   07390"/>
              </a:endParaRPr>
            </a:p>
          </p:txBody>
        </p:sp>
      </p:grpSp>
      <p:sp>
        <p:nvSpPr>
          <p:cNvPr id="2842656" name="Text Box 32"/>
          <p:cNvSpPr txBox="1">
            <a:spLocks noChangeArrowheads="1"/>
          </p:cNvSpPr>
          <p:nvPr/>
        </p:nvSpPr>
        <p:spPr bwMode="auto">
          <a:xfrm>
            <a:off x="1143000" y="5829300"/>
            <a:ext cx="7086600" cy="695575"/>
          </a:xfrm>
          <a:prstGeom prst="rect">
            <a:avLst/>
          </a:prstGeom>
          <a:noFill/>
          <a:ln w="12700">
            <a:noFill/>
            <a:miter lim="800000"/>
            <a:headEnd/>
            <a:tailEnd/>
          </a:ln>
          <a:effectLst/>
        </p:spPr>
        <p:txBody>
          <a:bodyPr>
            <a:prstTxWarp prst="textNoShape">
              <a:avLst/>
            </a:prstTxWarp>
            <a:spAutoFit/>
          </a:bodyPr>
          <a:lstStyle/>
          <a:p>
            <a:pPr algn="ctr">
              <a:lnSpc>
                <a:spcPct val="80000"/>
              </a:lnSpc>
            </a:pPr>
            <a:r>
              <a:rPr lang="en-US" sz="2400" i="1" dirty="0">
                <a:latin typeface="+mj-lt"/>
              </a:rPr>
              <a:t>As we move to</a:t>
            </a:r>
            <a:r>
              <a:rPr lang="en-US" sz="2400" i="1" dirty="0" smtClean="0">
                <a:latin typeface="+mj-lt"/>
              </a:rPr>
              <a:t> outer levels </a:t>
            </a:r>
            <a:r>
              <a:rPr lang="en-US" sz="2400" i="1" dirty="0">
                <a:latin typeface="+mj-lt"/>
              </a:rPr>
              <a:t>the latency goes </a:t>
            </a:r>
            <a:r>
              <a:rPr lang="en-US" sz="2400" i="1" dirty="0" smtClean="0">
                <a:latin typeface="+mj-lt"/>
              </a:rPr>
              <a:t>up</a:t>
            </a:r>
            <a:br>
              <a:rPr lang="en-US" sz="2400" i="1" dirty="0" smtClean="0">
                <a:latin typeface="+mj-lt"/>
              </a:rPr>
            </a:br>
            <a:r>
              <a:rPr lang="en-US" sz="2400" i="1" dirty="0" smtClean="0">
                <a:latin typeface="+mj-lt"/>
              </a:rPr>
              <a:t> </a:t>
            </a:r>
            <a:r>
              <a:rPr lang="en-US" sz="2400" i="1" dirty="0">
                <a:latin typeface="+mj-lt"/>
              </a:rPr>
              <a:t>and price per bit goes </a:t>
            </a:r>
            <a:r>
              <a:rPr lang="en-US" sz="2400" i="1" dirty="0" smtClean="0">
                <a:latin typeface="+mj-lt"/>
              </a:rPr>
              <a:t>down.</a:t>
            </a:r>
            <a:endParaRPr lang="en-US" sz="2400" i="1" dirty="0">
              <a:latin typeface="+mj-lt"/>
            </a:endParaRPr>
          </a:p>
        </p:txBody>
      </p:sp>
      <p:sp>
        <p:nvSpPr>
          <p:cNvPr id="34" name="Slide Number Placeholder 33"/>
          <p:cNvSpPr>
            <a:spLocks noGrp="1"/>
          </p:cNvSpPr>
          <p:nvPr>
            <p:ph type="sldNum" sz="quarter" idx="12"/>
          </p:nvPr>
        </p:nvSpPr>
        <p:spPr/>
        <p:txBody>
          <a:bodyPr/>
          <a:lstStyle/>
          <a:p>
            <a:fld id="{3CC63E4C-4642-794D-A2FD-70F6B81535F5}" type="slidenum">
              <a:rPr lang="en-US" smtClean="0"/>
              <a:pPr/>
              <a:t>16</a:t>
            </a:fld>
            <a:endParaRPr lang="en-US" dirty="0"/>
          </a:p>
        </p:txBody>
      </p:sp>
    </p:spTree>
    <p:extLst>
      <p:ext uri="{BB962C8B-B14F-4D97-AF65-F5344CB8AC3E}">
        <p14:creationId xmlns:p14="http://schemas.microsoft.com/office/powerpoint/2010/main" val="37987848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3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ox(ou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8426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8426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up)">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2842656"/>
                                        </p:tgtEl>
                                        <p:attrNameLst>
                                          <p:attrName>style.visibility</p:attrName>
                                        </p:attrNameLst>
                                      </p:cBhvr>
                                      <p:to>
                                        <p:strVal val="visible"/>
                                      </p:to>
                                    </p:set>
                                    <p:anim calcmode="lin" valueType="num">
                                      <p:cBhvr>
                                        <p:cTn id="38" dur="500" fill="hold"/>
                                        <p:tgtEl>
                                          <p:spTgt spid="2842656"/>
                                        </p:tgtEl>
                                        <p:attrNameLst>
                                          <p:attrName>ppt_w</p:attrName>
                                        </p:attrNameLst>
                                      </p:cBhvr>
                                      <p:tavLst>
                                        <p:tav tm="0">
                                          <p:val>
                                            <p:fltVal val="0"/>
                                          </p:val>
                                        </p:tav>
                                        <p:tav tm="100000">
                                          <p:val>
                                            <p:strVal val="#ppt_w"/>
                                          </p:val>
                                        </p:tav>
                                      </p:tavLst>
                                    </p:anim>
                                    <p:anim calcmode="lin" valueType="num">
                                      <p:cBhvr>
                                        <p:cTn id="39" dur="500" fill="hold"/>
                                        <p:tgtEl>
                                          <p:spTgt spid="28426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2651" grpId="0" autoUpdateAnimBg="0"/>
      <p:bldP spid="2842652" grpId="0" autoUpdateAnimBg="0"/>
      <p:bldP spid="284265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Lecture 11: In the News</a:t>
            </a:r>
            <a:endParaRPr lang="en-US" dirty="0"/>
          </a:p>
        </p:txBody>
      </p:sp>
      <p:sp>
        <p:nvSpPr>
          <p:cNvPr id="3" name="Content Placeholder 2"/>
          <p:cNvSpPr>
            <a:spLocks noGrp="1"/>
          </p:cNvSpPr>
          <p:nvPr>
            <p:ph idx="1"/>
          </p:nvPr>
        </p:nvSpPr>
        <p:spPr>
          <a:xfrm>
            <a:off x="232833" y="1261533"/>
            <a:ext cx="8593667" cy="4525963"/>
          </a:xfrm>
        </p:spPr>
        <p:txBody>
          <a:bodyPr>
            <a:normAutofit fontScale="92500" lnSpcReduction="10000"/>
          </a:bodyPr>
          <a:lstStyle/>
          <a:p>
            <a:r>
              <a:rPr lang="en-US" dirty="0" smtClean="0"/>
              <a:t>At ISSCC 2015 in San Francisco yesterday,</a:t>
            </a:r>
            <a:r>
              <a:rPr lang="en-US" dirty="0"/>
              <a:t> </a:t>
            </a:r>
            <a:r>
              <a:rPr lang="en-US" dirty="0" smtClean="0"/>
              <a:t>latest IBM mainframe chip details</a:t>
            </a:r>
          </a:p>
          <a:p>
            <a:r>
              <a:rPr lang="en-US" dirty="0" smtClean="0"/>
              <a:t>z13 designed in 22nm SOI technology with </a:t>
            </a:r>
            <a:r>
              <a:rPr lang="en-US" dirty="0" smtClean="0">
                <a:solidFill>
                  <a:schemeClr val="accent2"/>
                </a:solidFill>
              </a:rPr>
              <a:t>seventeen</a:t>
            </a:r>
            <a:r>
              <a:rPr lang="en-US" dirty="0" smtClean="0"/>
              <a:t> metal layers, 4 billion transistors/chip</a:t>
            </a:r>
          </a:p>
          <a:p>
            <a:r>
              <a:rPr lang="en-US" dirty="0" smtClean="0"/>
              <a:t>8 cores/chip, with 2MB L2 cache, 64MB L3 cache, and 480MB L4 off-chip cache.</a:t>
            </a:r>
          </a:p>
          <a:p>
            <a:r>
              <a:rPr lang="en-US" dirty="0" smtClean="0"/>
              <a:t>5GHz clock rate, 6 instructions per cycle, 2 threads/core</a:t>
            </a:r>
          </a:p>
          <a:p>
            <a:r>
              <a:rPr lang="en-US" dirty="0" smtClean="0"/>
              <a:t>Up to 24 processor chips in shared memory node</a:t>
            </a:r>
          </a:p>
          <a:p>
            <a:pPr marL="0" indent="0">
              <a:buNone/>
            </a:pPr>
            <a:endParaRPr lang="en-US" dirty="0"/>
          </a:p>
        </p:txBody>
      </p:sp>
      <p:sp>
        <p:nvSpPr>
          <p:cNvPr id="6" name="Slide Number Placeholder 5"/>
          <p:cNvSpPr>
            <a:spLocks noGrp="1"/>
          </p:cNvSpPr>
          <p:nvPr>
            <p:ph type="sldNum" sz="quarter" idx="12"/>
          </p:nvPr>
        </p:nvSpPr>
        <p:spPr/>
        <p:txBody>
          <a:bodyPr/>
          <a:lstStyle/>
          <a:p>
            <a:pPr>
              <a:defRPr/>
            </a:pPr>
            <a:fld id="{0D227FE4-C4DE-B64E-BF78-4F634596A1E9}" type="slidenum">
              <a:rPr lang="en-US" smtClean="0"/>
              <a:pPr>
                <a:defRPr/>
              </a:pPr>
              <a:t>17</a:t>
            </a:fld>
            <a:endParaRPr lang="en-US"/>
          </a:p>
        </p:txBody>
      </p:sp>
    </p:spTree>
    <p:extLst>
      <p:ext uri="{BB962C8B-B14F-4D97-AF65-F5344CB8AC3E}">
        <p14:creationId xmlns:p14="http://schemas.microsoft.com/office/powerpoint/2010/main" val="57974349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48501" y="100660"/>
            <a:ext cx="8229600" cy="638747"/>
          </a:xfrm>
        </p:spPr>
        <p:txBody>
          <a:bodyPr>
            <a:normAutofit fontScale="90000"/>
          </a:bodyPr>
          <a:lstStyle/>
          <a:p>
            <a:r>
              <a:rPr lang="en-US" dirty="0" smtClean="0"/>
              <a:t>IBM z13 Memory Hierarchy</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18</a:t>
            </a:fld>
            <a:endParaRPr lang="en-US" dirty="0"/>
          </a:p>
        </p:txBody>
      </p:sp>
      <p:pic>
        <p:nvPicPr>
          <p:cNvPr id="7" name="Picture 6"/>
          <p:cNvPicPr>
            <a:picLocks noChangeAspect="1"/>
          </p:cNvPicPr>
          <p:nvPr/>
        </p:nvPicPr>
        <p:blipFill>
          <a:blip r:embed="rId2"/>
          <a:stretch>
            <a:fillRect/>
          </a:stretch>
        </p:blipFill>
        <p:spPr>
          <a:xfrm>
            <a:off x="0" y="891587"/>
            <a:ext cx="4549641" cy="5756405"/>
          </a:xfrm>
          <a:prstGeom prst="rect">
            <a:avLst/>
          </a:prstGeom>
        </p:spPr>
      </p:pic>
      <p:pic>
        <p:nvPicPr>
          <p:cNvPr id="9" name="Picture 8"/>
          <p:cNvPicPr>
            <a:picLocks noChangeAspect="1"/>
          </p:cNvPicPr>
          <p:nvPr/>
        </p:nvPicPr>
        <p:blipFill>
          <a:blip r:embed="rId3"/>
          <a:stretch>
            <a:fillRect/>
          </a:stretch>
        </p:blipFill>
        <p:spPr>
          <a:xfrm>
            <a:off x="4749213" y="3699804"/>
            <a:ext cx="3487985" cy="2940721"/>
          </a:xfrm>
          <a:prstGeom prst="rect">
            <a:avLst/>
          </a:prstGeom>
        </p:spPr>
      </p:pic>
      <p:pic>
        <p:nvPicPr>
          <p:cNvPr id="10" name="Picture 9"/>
          <p:cNvPicPr>
            <a:picLocks noChangeAspect="1"/>
          </p:cNvPicPr>
          <p:nvPr/>
        </p:nvPicPr>
        <p:blipFill>
          <a:blip r:embed="rId4"/>
          <a:stretch>
            <a:fillRect/>
          </a:stretch>
        </p:blipFill>
        <p:spPr>
          <a:xfrm>
            <a:off x="4749213" y="709834"/>
            <a:ext cx="3505381" cy="2955388"/>
          </a:xfrm>
          <a:prstGeom prst="rect">
            <a:avLst/>
          </a:prstGeom>
        </p:spPr>
      </p:pic>
    </p:spTree>
    <p:extLst>
      <p:ext uri="{BB962C8B-B14F-4D97-AF65-F5344CB8AC3E}">
        <p14:creationId xmlns:p14="http://schemas.microsoft.com/office/powerpoint/2010/main" val="2753522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Miss Rates</a:t>
            </a:r>
            <a:endParaRPr lang="en-US" dirty="0"/>
          </a:p>
        </p:txBody>
      </p:sp>
      <p:sp>
        <p:nvSpPr>
          <p:cNvPr id="3" name="Content Placeholder 2"/>
          <p:cNvSpPr>
            <a:spLocks noGrp="1"/>
          </p:cNvSpPr>
          <p:nvPr>
            <p:ph idx="1"/>
          </p:nvPr>
        </p:nvSpPr>
        <p:spPr>
          <a:xfrm>
            <a:off x="335849" y="1600200"/>
            <a:ext cx="8648098" cy="4813021"/>
          </a:xfrm>
        </p:spPr>
        <p:txBody>
          <a:bodyPr>
            <a:normAutofit/>
          </a:bodyPr>
          <a:lstStyle/>
          <a:p>
            <a:pPr>
              <a:buClr>
                <a:schemeClr val="tx1"/>
              </a:buClr>
            </a:pPr>
            <a:r>
              <a:rPr lang="en-US" i="1" dirty="0" smtClean="0">
                <a:solidFill>
                  <a:srgbClr val="0000FF"/>
                </a:solidFill>
              </a:rPr>
              <a:t>Local miss rate </a:t>
            </a:r>
            <a:r>
              <a:rPr lang="en-US" dirty="0" smtClean="0"/>
              <a:t>– the fraction of references to one level of a cache that miss</a:t>
            </a:r>
          </a:p>
          <a:p>
            <a:pPr marL="342900" lvl="1" indent="-342900">
              <a:buFont typeface="Arial"/>
              <a:buChar char="•"/>
            </a:pPr>
            <a:r>
              <a:rPr lang="en-US" dirty="0" smtClean="0"/>
              <a:t>Local Miss rate L2$ = $L2 Misses / L1$ Misses</a:t>
            </a:r>
          </a:p>
          <a:p>
            <a:pPr>
              <a:buClr>
                <a:schemeClr val="tx1"/>
              </a:buClr>
            </a:pPr>
            <a:r>
              <a:rPr lang="en-US" i="1" dirty="0" smtClean="0">
                <a:solidFill>
                  <a:srgbClr val="0000FF"/>
                </a:solidFill>
              </a:rPr>
              <a:t>Global miss rate </a:t>
            </a:r>
            <a:r>
              <a:rPr lang="en-US" dirty="0" smtClean="0"/>
              <a:t>– the fraction of references that miss in all levels of a multilevel cache</a:t>
            </a:r>
          </a:p>
          <a:p>
            <a:pPr marL="742950" lvl="2" indent="-342900"/>
            <a:r>
              <a:rPr lang="en-US" dirty="0" smtClean="0"/>
              <a:t>L2$ local miss rate &gt;&gt; than the global miss rate</a:t>
            </a:r>
          </a:p>
          <a:p>
            <a:pPr marL="342900" lvl="1" indent="-342900">
              <a:buFont typeface="Arial"/>
              <a:buChar char="•"/>
            </a:pPr>
            <a:endParaRPr lang="en-US" dirty="0" smtClean="0"/>
          </a:p>
          <a:p>
            <a:endParaRPr lang="en-US" dirty="0" smtClean="0"/>
          </a:p>
          <a:p>
            <a:endParaRPr lang="en-US" dirty="0" smtClean="0"/>
          </a:p>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19</a:t>
            </a:fld>
            <a:endParaRPr lang="en-US"/>
          </a:p>
        </p:txBody>
      </p:sp>
    </p:spTree>
    <p:extLst>
      <p:ext uri="{BB962C8B-B14F-4D97-AF65-F5344CB8AC3E}">
        <p14:creationId xmlns:p14="http://schemas.microsoft.com/office/powerpoint/2010/main" val="8038001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5"/>
          <p:cNvPicPr>
            <a:picLocks noChangeAspect="1" noChangeArrowheads="1"/>
          </p:cNvPicPr>
          <p:nvPr/>
        </p:nvPicPr>
        <p:blipFill>
          <a:blip r:embed="rId4"/>
          <a:srcRect/>
          <a:stretch>
            <a:fillRect/>
          </a:stretch>
        </p:blipFill>
        <p:spPr bwMode="auto">
          <a:xfrm>
            <a:off x="8120266" y="2214862"/>
            <a:ext cx="1023734" cy="709634"/>
          </a:xfrm>
          <a:prstGeom prst="rect">
            <a:avLst/>
          </a:prstGeom>
          <a:noFill/>
          <a:ln w="9525">
            <a:noFill/>
            <a:miter lim="800000"/>
            <a:headEnd/>
            <a:tailEnd/>
          </a:ln>
          <a:effectLst/>
        </p:spPr>
      </p:pic>
      <p:sp>
        <p:nvSpPr>
          <p:cNvPr id="26627" name="Rectangle 5"/>
          <p:cNvSpPr>
            <a:spLocks noGrp="1" noChangeArrowheads="1"/>
          </p:cNvSpPr>
          <p:nvPr>
            <p:ph type="title"/>
          </p:nvPr>
        </p:nvSpPr>
        <p:spPr>
          <a:xfrm>
            <a:off x="457200" y="37576"/>
            <a:ext cx="8229600" cy="1143000"/>
          </a:xfrm>
        </p:spPr>
        <p:txBody>
          <a:bodyPr>
            <a:normAutofit/>
          </a:bodyPr>
          <a:lstStyle/>
          <a:p>
            <a:pPr>
              <a:lnSpc>
                <a:spcPct val="85000"/>
              </a:lnSpc>
            </a:pPr>
            <a:r>
              <a:rPr lang="en-US" dirty="0" smtClean="0"/>
              <a:t>You Are Here!</a:t>
            </a:r>
            <a:endParaRPr lang="en-US" dirty="0"/>
          </a:p>
        </p:txBody>
      </p:sp>
      <p:sp>
        <p:nvSpPr>
          <p:cNvPr id="43" name="Content Placeholder 42"/>
          <p:cNvSpPr>
            <a:spLocks noGrp="1"/>
          </p:cNvSpPr>
          <p:nvPr>
            <p:ph sz="half" idx="1"/>
          </p:nvPr>
        </p:nvSpPr>
        <p:spPr>
          <a:xfrm>
            <a:off x="0" y="1387066"/>
            <a:ext cx="3421902" cy="4525963"/>
          </a:xfrm>
        </p:spPr>
        <p:txBody>
          <a:bodyPr>
            <a:noAutofit/>
          </a:bodyPr>
          <a:lstStyle/>
          <a:p>
            <a:pPr>
              <a:lnSpc>
                <a:spcPct val="90000"/>
              </a:lnSpc>
            </a:pPr>
            <a:r>
              <a:rPr lang="en-US" sz="2400" dirty="0" smtClean="0"/>
              <a:t>Parallel Requests</a:t>
            </a:r>
          </a:p>
          <a:p>
            <a:pPr lvl="1">
              <a:lnSpc>
                <a:spcPct val="90000"/>
              </a:lnSpc>
              <a:buNone/>
            </a:pPr>
            <a:r>
              <a:rPr lang="en-US" sz="1800" dirty="0" smtClean="0"/>
              <a:t>Assigned to computer</a:t>
            </a:r>
          </a:p>
          <a:p>
            <a:pPr lvl="1">
              <a:lnSpc>
                <a:spcPct val="90000"/>
              </a:lnSpc>
              <a:buNone/>
            </a:pPr>
            <a:r>
              <a:rPr lang="en-US" sz="1800" dirty="0" smtClean="0"/>
              <a:t>e.g., Search “Katz”</a:t>
            </a:r>
          </a:p>
          <a:p>
            <a:pPr>
              <a:lnSpc>
                <a:spcPct val="90000"/>
              </a:lnSpc>
            </a:pPr>
            <a:r>
              <a:rPr lang="en-US" sz="2400" dirty="0" smtClean="0"/>
              <a:t>Parallel Threads</a:t>
            </a:r>
          </a:p>
          <a:p>
            <a:pPr lvl="1">
              <a:lnSpc>
                <a:spcPct val="90000"/>
              </a:lnSpc>
              <a:buNone/>
            </a:pPr>
            <a:r>
              <a:rPr lang="en-US" sz="1800" dirty="0" smtClean="0"/>
              <a:t>Assigned to core</a:t>
            </a:r>
          </a:p>
          <a:p>
            <a:pPr lvl="1">
              <a:lnSpc>
                <a:spcPct val="90000"/>
              </a:lnSpc>
              <a:buNone/>
            </a:pPr>
            <a:r>
              <a:rPr lang="en-US" sz="1800" dirty="0" smtClean="0"/>
              <a:t>e.g., Lookup, Ads</a:t>
            </a:r>
          </a:p>
          <a:p>
            <a:pPr>
              <a:lnSpc>
                <a:spcPct val="90000"/>
              </a:lnSpc>
            </a:pPr>
            <a:r>
              <a:rPr lang="en-US" sz="2400" dirty="0" smtClean="0"/>
              <a:t>Parallel Instructions</a:t>
            </a:r>
          </a:p>
          <a:p>
            <a:pPr lvl="1">
              <a:lnSpc>
                <a:spcPct val="90000"/>
              </a:lnSpc>
              <a:buNone/>
            </a:pPr>
            <a:r>
              <a:rPr lang="en-US" sz="1800" dirty="0" smtClean="0"/>
              <a:t>&gt;1 instruction @ one time</a:t>
            </a:r>
          </a:p>
          <a:p>
            <a:pPr lvl="1">
              <a:lnSpc>
                <a:spcPct val="90000"/>
              </a:lnSpc>
              <a:buNone/>
            </a:pPr>
            <a:r>
              <a:rPr lang="en-US" sz="1800" dirty="0" smtClean="0"/>
              <a:t>e.g., 5 pipelined instructions</a:t>
            </a:r>
          </a:p>
          <a:p>
            <a:pPr>
              <a:lnSpc>
                <a:spcPct val="90000"/>
              </a:lnSpc>
            </a:pPr>
            <a:r>
              <a:rPr lang="en-US" sz="2400" dirty="0" smtClean="0"/>
              <a:t>Parallel Data</a:t>
            </a:r>
          </a:p>
          <a:p>
            <a:pPr lvl="1">
              <a:lnSpc>
                <a:spcPct val="90000"/>
              </a:lnSpc>
              <a:buNone/>
            </a:pPr>
            <a:r>
              <a:rPr lang="en-US" sz="1800" dirty="0" smtClean="0"/>
              <a:t>&gt;1 data item @ one time</a:t>
            </a:r>
          </a:p>
          <a:p>
            <a:pPr lvl="1">
              <a:lnSpc>
                <a:spcPct val="90000"/>
              </a:lnSpc>
              <a:buNone/>
            </a:pPr>
            <a:r>
              <a:rPr lang="en-US" sz="1800" dirty="0" smtClean="0"/>
              <a:t>e.g., Add of 4 pairs of words</a:t>
            </a:r>
          </a:p>
          <a:p>
            <a:pPr>
              <a:lnSpc>
                <a:spcPct val="90000"/>
              </a:lnSpc>
            </a:pPr>
            <a:r>
              <a:rPr lang="en-US" sz="2400" dirty="0" smtClean="0"/>
              <a:t>Hardware descriptions</a:t>
            </a:r>
          </a:p>
          <a:p>
            <a:pPr lvl="1">
              <a:lnSpc>
                <a:spcPct val="90000"/>
              </a:lnSpc>
              <a:buNone/>
            </a:pPr>
            <a:r>
              <a:rPr lang="en-US" sz="1800" dirty="0" smtClean="0"/>
              <a:t>All gates @ one time</a:t>
            </a:r>
          </a:p>
          <a:p>
            <a:pPr>
              <a:lnSpc>
                <a:spcPct val="90000"/>
              </a:lnSpc>
            </a:pPr>
            <a:r>
              <a:rPr lang="en-US" sz="2200" dirty="0" smtClean="0"/>
              <a:t>Programming Languages</a:t>
            </a:r>
          </a:p>
          <a:p>
            <a:pPr lvl="1">
              <a:lnSpc>
                <a:spcPct val="90000"/>
              </a:lnSpc>
              <a:buNone/>
            </a:pPr>
            <a:endParaRPr lang="en-US" sz="1800" dirty="0" smtClean="0"/>
          </a:p>
        </p:txBody>
      </p:sp>
      <p:sp>
        <p:nvSpPr>
          <p:cNvPr id="97" name="TextBox 96"/>
          <p:cNvSpPr txBox="1"/>
          <p:nvPr/>
        </p:nvSpPr>
        <p:spPr>
          <a:xfrm>
            <a:off x="8170342" y="1665638"/>
            <a:ext cx="787395" cy="544765"/>
          </a:xfrm>
          <a:prstGeom prst="rect">
            <a:avLst/>
          </a:prstGeom>
          <a:noFill/>
        </p:spPr>
        <p:txBody>
          <a:bodyPr wrap="none" rtlCol="0">
            <a:spAutoFit/>
          </a:bodyPr>
          <a:lstStyle/>
          <a:p>
            <a:pPr algn="r">
              <a:lnSpc>
                <a:spcPct val="80000"/>
              </a:lnSpc>
            </a:pPr>
            <a:r>
              <a:rPr lang="en-US" dirty="0" smtClean="0"/>
              <a:t>Smart</a:t>
            </a:r>
            <a:br>
              <a:rPr lang="en-US" dirty="0" smtClean="0"/>
            </a:br>
            <a:r>
              <a:rPr lang="en-US" dirty="0" smtClean="0"/>
              <a:t>Phone</a:t>
            </a:r>
            <a:endParaRPr lang="en-US" dirty="0"/>
          </a:p>
        </p:txBody>
      </p:sp>
      <p:sp>
        <p:nvSpPr>
          <p:cNvPr id="118" name="TextBox 117"/>
          <p:cNvSpPr txBox="1"/>
          <p:nvPr/>
        </p:nvSpPr>
        <p:spPr>
          <a:xfrm>
            <a:off x="3916478" y="1665944"/>
            <a:ext cx="1305493" cy="766364"/>
          </a:xfrm>
          <a:prstGeom prst="rect">
            <a:avLst/>
          </a:prstGeom>
          <a:noFill/>
        </p:spPr>
        <p:txBody>
          <a:bodyPr wrap="square" rtlCol="0">
            <a:spAutoFit/>
          </a:bodyPr>
          <a:lstStyle/>
          <a:p>
            <a:pPr algn="r">
              <a:lnSpc>
                <a:spcPct val="80000"/>
              </a:lnSpc>
            </a:pPr>
            <a:r>
              <a:rPr lang="en-US" dirty="0" smtClean="0"/>
              <a:t>Warehouse Scale Computer</a:t>
            </a:r>
            <a:endParaRPr lang="en-US" dirty="0"/>
          </a:p>
        </p:txBody>
      </p:sp>
      <p:cxnSp>
        <p:nvCxnSpPr>
          <p:cNvPr id="168" name="Straight Connector 167"/>
          <p:cNvCxnSpPr/>
          <p:nvPr/>
        </p:nvCxnSpPr>
        <p:spPr>
          <a:xfrm rot="5400000">
            <a:off x="736707" y="3834054"/>
            <a:ext cx="5250171" cy="1588"/>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169" name="TextBox 168"/>
          <p:cNvSpPr txBox="1"/>
          <p:nvPr/>
        </p:nvSpPr>
        <p:spPr>
          <a:xfrm>
            <a:off x="1869899" y="1062860"/>
            <a:ext cx="3176233" cy="461665"/>
          </a:xfrm>
          <a:prstGeom prst="rect">
            <a:avLst/>
          </a:prstGeom>
          <a:noFill/>
        </p:spPr>
        <p:txBody>
          <a:bodyPr wrap="none" rtlCol="0">
            <a:spAutoFit/>
          </a:bodyPr>
          <a:lstStyle/>
          <a:p>
            <a:r>
              <a:rPr lang="en-US" sz="2400" i="1" dirty="0" smtClean="0"/>
              <a:t>Software        Hardware</a:t>
            </a:r>
            <a:endParaRPr lang="en-US" sz="2400" i="1" dirty="0"/>
          </a:p>
        </p:txBody>
      </p:sp>
      <p:sp>
        <p:nvSpPr>
          <p:cNvPr id="171" name="TextBox 170"/>
          <p:cNvSpPr txBox="1"/>
          <p:nvPr/>
        </p:nvSpPr>
        <p:spPr>
          <a:xfrm>
            <a:off x="2559950" y="2275669"/>
            <a:ext cx="1619354" cy="1205458"/>
          </a:xfrm>
          <a:prstGeom prst="rect">
            <a:avLst/>
          </a:prstGeom>
          <a:solidFill>
            <a:schemeClr val="bg1"/>
          </a:solidFill>
        </p:spPr>
        <p:txBody>
          <a:bodyPr wrap="none" rtlCol="0">
            <a:spAutoFit/>
          </a:bodyPr>
          <a:lstStyle/>
          <a:p>
            <a:pPr algn="ctr">
              <a:lnSpc>
                <a:spcPct val="90000"/>
              </a:lnSpc>
            </a:pPr>
            <a:r>
              <a:rPr lang="en-US" sz="2000" i="1" dirty="0" smtClean="0"/>
              <a:t>Harness</a:t>
            </a:r>
            <a:br>
              <a:rPr lang="en-US" sz="2000" i="1" dirty="0" smtClean="0"/>
            </a:br>
            <a:r>
              <a:rPr lang="en-US" sz="2000" i="1" dirty="0" smtClean="0"/>
              <a:t>Parallelism &amp;</a:t>
            </a:r>
          </a:p>
          <a:p>
            <a:pPr algn="ctr">
              <a:lnSpc>
                <a:spcPct val="90000"/>
              </a:lnSpc>
            </a:pPr>
            <a:r>
              <a:rPr lang="en-US" sz="2000" i="1" dirty="0" smtClean="0"/>
              <a:t>Achieve High</a:t>
            </a:r>
            <a:br>
              <a:rPr lang="en-US" sz="2000" i="1" dirty="0" smtClean="0"/>
            </a:br>
            <a:r>
              <a:rPr lang="en-US" sz="2000" i="1" dirty="0" smtClean="0"/>
              <a:t>Performance</a:t>
            </a:r>
            <a:endParaRPr lang="en-US" sz="2000" i="1" dirty="0"/>
          </a:p>
        </p:txBody>
      </p:sp>
      <p:grpSp>
        <p:nvGrpSpPr>
          <p:cNvPr id="2" name="Group 50"/>
          <p:cNvGrpSpPr/>
          <p:nvPr/>
        </p:nvGrpSpPr>
        <p:grpSpPr>
          <a:xfrm>
            <a:off x="5831288" y="5537200"/>
            <a:ext cx="3360062" cy="1289820"/>
            <a:chOff x="5831288" y="5537200"/>
            <a:chExt cx="3360062" cy="1289820"/>
          </a:xfrm>
        </p:grpSpPr>
        <p:sp>
          <p:nvSpPr>
            <p:cNvPr id="166" name="TextBox 165"/>
            <p:cNvSpPr txBox="1"/>
            <p:nvPr/>
          </p:nvSpPr>
          <p:spPr>
            <a:xfrm>
              <a:off x="7942290" y="5985754"/>
              <a:ext cx="1249060" cy="369332"/>
            </a:xfrm>
            <a:prstGeom prst="rect">
              <a:avLst/>
            </a:prstGeom>
            <a:noFill/>
          </p:spPr>
          <p:txBody>
            <a:bodyPr wrap="none" rtlCol="0">
              <a:spAutoFit/>
            </a:bodyPr>
            <a:lstStyle/>
            <a:p>
              <a:r>
                <a:rPr lang="en-US" dirty="0" smtClean="0"/>
                <a:t>Logic Gates</a:t>
              </a:r>
              <a:endParaRPr lang="en-US" dirty="0"/>
            </a:p>
          </p:txBody>
        </p:sp>
        <p:cxnSp>
          <p:nvCxnSpPr>
            <p:cNvPr id="172" name="Straight Connector 171"/>
            <p:cNvCxnSpPr>
              <a:stCxn id="104" idx="2"/>
              <a:endCxn id="177" idx="3"/>
            </p:cNvCxnSpPr>
            <p:nvPr/>
          </p:nvCxnSpPr>
          <p:spPr>
            <a:xfrm flipH="1">
              <a:off x="7920438" y="5537200"/>
              <a:ext cx="54947"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4" idx="1"/>
              <a:endCxn id="177" idx="0"/>
            </p:cNvCxnSpPr>
            <p:nvPr/>
          </p:nvCxnSpPr>
          <p:spPr>
            <a:xfrm flipH="1">
              <a:off x="6543773" y="5537200"/>
              <a:ext cx="955786" cy="581173"/>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3" name="Group 177"/>
            <p:cNvGrpSpPr/>
            <p:nvPr/>
          </p:nvGrpSpPr>
          <p:grpSpPr>
            <a:xfrm>
              <a:off x="5831288" y="6109003"/>
              <a:ext cx="2089150" cy="718017"/>
              <a:chOff x="5831288" y="6139983"/>
              <a:chExt cx="2089150" cy="718017"/>
            </a:xfrm>
          </p:grpSpPr>
          <p:graphicFrame>
            <p:nvGraphicFramePr>
              <p:cNvPr id="93186" name="Object 2"/>
              <p:cNvGraphicFramePr>
                <a:graphicFrameLocks noChangeAspect="1"/>
              </p:cNvGraphicFramePr>
              <p:nvPr/>
            </p:nvGraphicFramePr>
            <p:xfrm>
              <a:off x="6560469" y="6139983"/>
              <a:ext cx="1044389" cy="718017"/>
            </p:xfrm>
            <a:graphic>
              <a:graphicData uri="http://schemas.openxmlformats.org/presentationml/2006/ole">
                <mc:AlternateContent xmlns:mc="http://schemas.openxmlformats.org/markup-compatibility/2006">
                  <mc:Choice xmlns:v="urn:schemas-microsoft-com:vml" Requires="v">
                    <p:oleObj spid="_x0000_s176413" name="Image" r:id="rId5" imgW="3492063" imgH="2400000" progId="">
                      <p:embed/>
                    </p:oleObj>
                  </mc:Choice>
                  <mc:Fallback>
                    <p:oleObj name="Image" r:id="rId5" imgW="3492063" imgH="240000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469" y="6139983"/>
                            <a:ext cx="1044389" cy="718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77" name="Freeform 176"/>
              <p:cNvSpPr/>
              <p:nvPr/>
            </p:nvSpPr>
            <p:spPr>
              <a:xfrm>
                <a:off x="5831288" y="6149353"/>
                <a:ext cx="2089150" cy="708647"/>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a:t>
                </a:r>
                <a:endParaRPr lang="en-US" dirty="0">
                  <a:solidFill>
                    <a:srgbClr val="000000"/>
                  </a:solidFill>
                </a:endParaRPr>
              </a:p>
            </p:txBody>
          </p:sp>
        </p:grpSp>
      </p:grpSp>
      <p:pic>
        <p:nvPicPr>
          <p:cNvPr id="117" name="Picture 116" descr="cern-racks.jpg"/>
          <p:cNvPicPr>
            <a:picLocks noChangeAspect="1"/>
          </p:cNvPicPr>
          <p:nvPr/>
        </p:nvPicPr>
        <p:blipFill>
          <a:blip r:embed="rId7"/>
          <a:stretch>
            <a:fillRect/>
          </a:stretch>
        </p:blipFill>
        <p:spPr>
          <a:xfrm>
            <a:off x="5173656" y="1334878"/>
            <a:ext cx="2859651" cy="1667628"/>
          </a:xfrm>
          <a:prstGeom prst="rect">
            <a:avLst/>
          </a:prstGeom>
        </p:spPr>
      </p:pic>
      <p:grpSp>
        <p:nvGrpSpPr>
          <p:cNvPr id="4" name="Group 55"/>
          <p:cNvGrpSpPr/>
          <p:nvPr/>
        </p:nvGrpSpPr>
        <p:grpSpPr>
          <a:xfrm>
            <a:off x="3442017" y="2980266"/>
            <a:ext cx="5143176" cy="1625601"/>
            <a:chOff x="3442017" y="2980266"/>
            <a:chExt cx="5143176" cy="1625601"/>
          </a:xfrm>
        </p:grpSpPr>
        <p:grpSp>
          <p:nvGrpSpPr>
            <p:cNvPr id="5" name="Group 53"/>
            <p:cNvGrpSpPr/>
            <p:nvPr/>
          </p:nvGrpSpPr>
          <p:grpSpPr>
            <a:xfrm>
              <a:off x="3442017" y="2980266"/>
              <a:ext cx="5143176" cy="1625601"/>
              <a:chOff x="3442017" y="2980266"/>
              <a:chExt cx="5143176" cy="1625601"/>
            </a:xfrm>
          </p:grpSpPr>
          <p:pic>
            <p:nvPicPr>
              <p:cNvPr id="48" name="Picture 5"/>
              <p:cNvPicPr>
                <a:picLocks noChangeAspect="1"/>
              </p:cNvPicPr>
              <p:nvPr/>
            </p:nvPicPr>
            <p:blipFill>
              <a:blip r:embed="rId8"/>
              <a:srcRect/>
              <a:stretch>
                <a:fillRect/>
              </a:stretch>
            </p:blipFill>
            <p:spPr bwMode="auto">
              <a:xfrm>
                <a:off x="3442017" y="3451864"/>
                <a:ext cx="1792390" cy="856882"/>
              </a:xfrm>
              <a:prstGeom prst="rect">
                <a:avLst/>
              </a:prstGeom>
              <a:noFill/>
              <a:ln w="9525">
                <a:noFill/>
                <a:miter lim="800000"/>
                <a:headEnd/>
                <a:tailEnd/>
              </a:ln>
            </p:spPr>
          </p:pic>
          <p:cxnSp>
            <p:nvCxnSpPr>
              <p:cNvPr id="135" name="Straight Connector 134"/>
              <p:cNvCxnSpPr>
                <a:endCxn id="98" idx="1"/>
              </p:cNvCxnSpPr>
              <p:nvPr/>
            </p:nvCxnSpPr>
            <p:spPr>
              <a:xfrm rot="10800000" flipV="1">
                <a:off x="5432954" y="2980266"/>
                <a:ext cx="1729843" cy="38947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98" idx="0"/>
              </p:cNvCxnSpPr>
              <p:nvPr/>
            </p:nvCxnSpPr>
            <p:spPr>
              <a:xfrm>
                <a:off x="7501460" y="2980267"/>
                <a:ext cx="1083733" cy="3894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6" name="Group 144"/>
              <p:cNvGrpSpPr/>
              <p:nvPr/>
            </p:nvGrpSpPr>
            <p:grpSpPr>
              <a:xfrm>
                <a:off x="3894659" y="3369744"/>
                <a:ext cx="4690534" cy="1236123"/>
                <a:chOff x="3539066" y="3369744"/>
                <a:chExt cx="4690534" cy="1236123"/>
              </a:xfrm>
            </p:grpSpPr>
            <p:sp>
              <p:nvSpPr>
                <p:cNvPr id="98" name="Freeform 97"/>
                <p:cNvSpPr/>
                <p:nvPr/>
              </p:nvSpPr>
              <p:spPr>
                <a:xfrm>
                  <a:off x="3539066" y="3369744"/>
                  <a:ext cx="4690534" cy="123612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Freeform 131"/>
                <p:cNvSpPr/>
                <p:nvPr/>
              </p:nvSpPr>
              <p:spPr>
                <a:xfrm>
                  <a:off x="4758265"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3" name="Freeform 132"/>
                <p:cNvSpPr/>
                <p:nvPr/>
              </p:nvSpPr>
              <p:spPr>
                <a:xfrm>
                  <a:off x="6790242" y="3454411"/>
                  <a:ext cx="1185333" cy="31472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138" name="Rectangle 137"/>
                <p:cNvSpPr/>
                <p:nvPr/>
              </p:nvSpPr>
              <p:spPr>
                <a:xfrm>
                  <a:off x="6242320" y="3413668"/>
                  <a:ext cx="344039" cy="369332"/>
                </a:xfrm>
                <a:prstGeom prst="rect">
                  <a:avLst/>
                </a:prstGeom>
              </p:spPr>
              <p:txBody>
                <a:bodyPr wrap="none">
                  <a:spAutoFit/>
                </a:bodyPr>
                <a:lstStyle/>
                <a:p>
                  <a:r>
                    <a:rPr lang="en-US" dirty="0" smtClean="0"/>
                    <a:t>…</a:t>
                  </a:r>
                  <a:endParaRPr lang="en-US" dirty="0"/>
                </a:p>
              </p:txBody>
            </p:sp>
            <p:sp>
              <p:nvSpPr>
                <p:cNvPr id="140" name="Freeform 139"/>
                <p:cNvSpPr/>
                <p:nvPr/>
              </p:nvSpPr>
              <p:spPr>
                <a:xfrm>
                  <a:off x="4284134" y="3810000"/>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     Memory               (Cache)</a:t>
                  </a:r>
                  <a:endParaRPr lang="en-US" dirty="0">
                    <a:solidFill>
                      <a:srgbClr val="000000"/>
                    </a:solidFill>
                  </a:endParaRPr>
                </a:p>
              </p:txBody>
            </p:sp>
            <p:sp>
              <p:nvSpPr>
                <p:cNvPr id="144" name="Freeform 143"/>
                <p:cNvSpPr/>
                <p:nvPr/>
              </p:nvSpPr>
              <p:spPr>
                <a:xfrm>
                  <a:off x="3826935" y="4199466"/>
                  <a:ext cx="3302000" cy="35560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Input/Output</a:t>
                  </a:r>
                  <a:endParaRPr lang="en-US" dirty="0">
                    <a:solidFill>
                      <a:srgbClr val="000000"/>
                    </a:solidFill>
                  </a:endParaRPr>
                </a:p>
              </p:txBody>
            </p:sp>
          </p:grpSp>
        </p:grpSp>
        <p:sp>
          <p:nvSpPr>
            <p:cNvPr id="55" name="TextBox 54"/>
            <p:cNvSpPr txBox="1"/>
            <p:nvPr/>
          </p:nvSpPr>
          <p:spPr>
            <a:xfrm>
              <a:off x="6760107" y="3049938"/>
              <a:ext cx="1126593" cy="323165"/>
            </a:xfrm>
            <a:prstGeom prst="rect">
              <a:avLst/>
            </a:prstGeom>
            <a:noFill/>
          </p:spPr>
          <p:txBody>
            <a:bodyPr wrap="none" rtlCol="0">
              <a:spAutoFit/>
            </a:bodyPr>
            <a:lstStyle/>
            <a:p>
              <a:pPr algn="r">
                <a:lnSpc>
                  <a:spcPct val="80000"/>
                </a:lnSpc>
              </a:pPr>
              <a:r>
                <a:rPr lang="en-US" dirty="0" smtClean="0"/>
                <a:t>Computer</a:t>
              </a:r>
            </a:p>
          </p:txBody>
        </p:sp>
      </p:grpSp>
      <p:grpSp>
        <p:nvGrpSpPr>
          <p:cNvPr id="7" name="Group 90"/>
          <p:cNvGrpSpPr/>
          <p:nvPr/>
        </p:nvGrpSpPr>
        <p:grpSpPr>
          <a:xfrm>
            <a:off x="3365862" y="3454411"/>
            <a:ext cx="5625738" cy="2622539"/>
            <a:chOff x="3365862" y="3454411"/>
            <a:chExt cx="5625738" cy="2622539"/>
          </a:xfrm>
        </p:grpSpPr>
        <p:sp>
          <p:nvSpPr>
            <p:cNvPr id="151" name="Freeform 150"/>
            <p:cNvSpPr/>
            <p:nvPr/>
          </p:nvSpPr>
          <p:spPr>
            <a:xfrm>
              <a:off x="3971023" y="5625230"/>
              <a:ext cx="3626511" cy="341684"/>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Main Memory</a:t>
              </a:r>
              <a:endParaRPr lang="en-US" dirty="0">
                <a:solidFill>
                  <a:srgbClr val="000000"/>
                </a:solidFill>
              </a:endParaRPr>
            </a:p>
          </p:txBody>
        </p:sp>
        <p:grpSp>
          <p:nvGrpSpPr>
            <p:cNvPr id="8" name="Group 89"/>
            <p:cNvGrpSpPr/>
            <p:nvPr/>
          </p:nvGrpSpPr>
          <p:grpSpPr>
            <a:xfrm>
              <a:off x="3365862" y="3454411"/>
              <a:ext cx="5625738" cy="2622539"/>
              <a:chOff x="3365862" y="3454411"/>
              <a:chExt cx="5625738" cy="2622539"/>
            </a:xfrm>
          </p:grpSpPr>
          <p:grpSp>
            <p:nvGrpSpPr>
              <p:cNvPr id="9" name="Group 48"/>
              <p:cNvGrpSpPr/>
              <p:nvPr/>
            </p:nvGrpSpPr>
            <p:grpSpPr>
              <a:xfrm>
                <a:off x="3365862" y="3454411"/>
                <a:ext cx="5625738" cy="2622539"/>
                <a:chOff x="3365862" y="3454411"/>
                <a:chExt cx="5454288" cy="2850775"/>
              </a:xfrm>
            </p:grpSpPr>
            <p:sp>
              <p:nvSpPr>
                <p:cNvPr id="147" name="Freeform 146"/>
                <p:cNvSpPr/>
                <p:nvPr/>
              </p:nvSpPr>
              <p:spPr>
                <a:xfrm>
                  <a:off x="3365862" y="4775213"/>
                  <a:ext cx="5454288" cy="1529973"/>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a:stCxn id="133" idx="1"/>
                  <a:endCxn id="147" idx="1"/>
                </p:cNvCxnSpPr>
                <p:nvPr/>
              </p:nvCxnSpPr>
              <p:spPr>
                <a:xfrm flipH="1">
                  <a:off x="5154635" y="3454411"/>
                  <a:ext cx="2252893"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133" idx="0"/>
                  <a:endCxn id="147" idx="0"/>
                </p:cNvCxnSpPr>
                <p:nvPr/>
              </p:nvCxnSpPr>
              <p:spPr>
                <a:xfrm>
                  <a:off x="8179845" y="3454411"/>
                  <a:ext cx="640305" cy="1320802"/>
                </a:xfrm>
                <a:prstGeom prst="line">
                  <a:avLst/>
                </a:prstGeom>
                <a:ln w="25400" cap="flat" cmpd="sng" algn="ctr">
                  <a:solidFill>
                    <a:schemeClr val="accent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62" name="TextBox 161"/>
              <p:cNvSpPr txBox="1"/>
              <p:nvPr/>
            </p:nvSpPr>
            <p:spPr>
              <a:xfrm>
                <a:off x="7515253" y="4306692"/>
                <a:ext cx="641304" cy="369332"/>
              </a:xfrm>
              <a:prstGeom prst="rect">
                <a:avLst/>
              </a:prstGeom>
              <a:noFill/>
            </p:spPr>
            <p:txBody>
              <a:bodyPr wrap="square" rtlCol="0">
                <a:spAutoFit/>
              </a:bodyPr>
              <a:lstStyle/>
              <a:p>
                <a:r>
                  <a:rPr lang="en-US" dirty="0" smtClean="0"/>
                  <a:t>Core</a:t>
                </a:r>
                <a:endParaRPr lang="en-US" dirty="0"/>
              </a:p>
            </p:txBody>
          </p:sp>
          <p:sp>
            <p:nvSpPr>
              <p:cNvPr id="163" name="Freeform 162"/>
              <p:cNvSpPr/>
              <p:nvPr/>
            </p:nvSpPr>
            <p:spPr>
              <a:xfrm>
                <a:off x="4108450" y="4718050"/>
                <a:ext cx="2705100" cy="850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Instruction </a:t>
                </a:r>
                <a:r>
                  <a:rPr lang="en-US" dirty="0" err="1" smtClean="0">
                    <a:solidFill>
                      <a:srgbClr val="000000"/>
                    </a:solidFill>
                  </a:rPr>
                  <a:t>Unit(s</a:t>
                </a:r>
                <a:r>
                  <a:rPr lang="en-US" dirty="0" smtClean="0">
                    <a:solidFill>
                      <a:srgbClr val="000000"/>
                    </a:solidFill>
                  </a:rPr>
                  <a:t>)</a:t>
                </a:r>
              </a:p>
              <a:p>
                <a:pPr algn="ctr">
                  <a:lnSpc>
                    <a:spcPct val="90000"/>
                  </a:lnSpc>
                </a:pPr>
                <a:endParaRPr lang="en-US" dirty="0" smtClean="0">
                  <a:solidFill>
                    <a:srgbClr val="000000"/>
                  </a:solidFill>
                </a:endParaRPr>
              </a:p>
              <a:p>
                <a:pPr algn="ctr">
                  <a:lnSpc>
                    <a:spcPct val="90000"/>
                  </a:lnSpc>
                </a:pPr>
                <a:endParaRPr lang="en-US" dirty="0">
                  <a:solidFill>
                    <a:srgbClr val="000000"/>
                  </a:solidFill>
                </a:endParaRPr>
              </a:p>
            </p:txBody>
          </p:sp>
          <p:sp>
            <p:nvSpPr>
              <p:cNvPr id="165" name="Freeform 164"/>
              <p:cNvSpPr/>
              <p:nvPr/>
            </p:nvSpPr>
            <p:spPr>
              <a:xfrm>
                <a:off x="6438900" y="4686300"/>
                <a:ext cx="2362199" cy="48895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dirty="0" smtClean="0">
                    <a:solidFill>
                      <a:srgbClr val="000000"/>
                    </a:solidFill>
                  </a:rPr>
                  <a:t>       Functional</a:t>
                </a:r>
              </a:p>
              <a:p>
                <a:pPr algn="ctr">
                  <a:lnSpc>
                    <a:spcPct val="90000"/>
                  </a:lnSpc>
                </a:pPr>
                <a:r>
                  <a:rPr lang="en-US" dirty="0" err="1" smtClean="0">
                    <a:solidFill>
                      <a:srgbClr val="000000"/>
                    </a:solidFill>
                  </a:rPr>
                  <a:t>Unit(s</a:t>
                </a:r>
                <a:r>
                  <a:rPr lang="en-US" dirty="0" smtClean="0">
                    <a:solidFill>
                      <a:srgbClr val="000000"/>
                    </a:solidFill>
                  </a:rPr>
                  <a:t>)</a:t>
                </a:r>
                <a:endParaRPr lang="en-US" dirty="0">
                  <a:solidFill>
                    <a:srgbClr val="000000"/>
                  </a:solidFill>
                </a:endParaRPr>
              </a:p>
            </p:txBody>
          </p:sp>
        </p:grpSp>
        <p:pic>
          <p:nvPicPr>
            <p:cNvPr id="57" name="Picture 56" descr="600px-Pipeline_5.png"/>
            <p:cNvPicPr>
              <a:picLocks noChangeAspect="1"/>
            </p:cNvPicPr>
            <p:nvPr/>
          </p:nvPicPr>
          <p:blipFill>
            <a:blip r:embed="rId9"/>
            <a:stretch>
              <a:fillRect/>
            </a:stretch>
          </p:blipFill>
          <p:spPr>
            <a:xfrm>
              <a:off x="4875262" y="4921249"/>
              <a:ext cx="908064" cy="654673"/>
            </a:xfrm>
            <a:prstGeom prst="rect">
              <a:avLst/>
            </a:prstGeom>
          </p:spPr>
        </p:pic>
        <p:grpSp>
          <p:nvGrpSpPr>
            <p:cNvPr id="10" name="Group 88"/>
            <p:cNvGrpSpPr/>
            <p:nvPr/>
          </p:nvGrpSpPr>
          <p:grpSpPr>
            <a:xfrm>
              <a:off x="6108909" y="5194300"/>
              <a:ext cx="2127517" cy="361950"/>
              <a:chOff x="6108909" y="5194300"/>
              <a:chExt cx="2127517" cy="361950"/>
            </a:xfrm>
          </p:grpSpPr>
          <p:grpSp>
            <p:nvGrpSpPr>
              <p:cNvPr id="11" name="Group 68"/>
              <p:cNvGrpSpPr/>
              <p:nvPr/>
            </p:nvGrpSpPr>
            <p:grpSpPr>
              <a:xfrm>
                <a:off x="7499559" y="5194300"/>
                <a:ext cx="736867" cy="342900"/>
                <a:chOff x="7499559" y="5194300"/>
                <a:chExt cx="736867" cy="342900"/>
              </a:xfrm>
            </p:grpSpPr>
            <p:sp>
              <p:nvSpPr>
                <p:cNvPr id="114" name="TextBox 113"/>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3</a:t>
                  </a:r>
                  <a:r>
                    <a:rPr lang="en-US" sz="1400" dirty="0" smtClean="0"/>
                    <a:t>+B</a:t>
                  </a:r>
                  <a:r>
                    <a:rPr lang="en-US" sz="1400" baseline="-25000" dirty="0" smtClean="0"/>
                    <a:t>3</a:t>
                  </a:r>
                  <a:endParaRPr lang="en-US" sz="1400" dirty="0"/>
                </a:p>
              </p:txBody>
            </p:sp>
            <p:sp>
              <p:nvSpPr>
                <p:cNvPr id="104" name="Freeform 103"/>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2" name="Group 79"/>
              <p:cNvGrpSpPr/>
              <p:nvPr/>
            </p:nvGrpSpPr>
            <p:grpSpPr>
              <a:xfrm>
                <a:off x="7036009" y="5200650"/>
                <a:ext cx="736867" cy="342900"/>
                <a:chOff x="7499559" y="5194300"/>
                <a:chExt cx="736867" cy="342900"/>
              </a:xfrm>
            </p:grpSpPr>
            <p:sp>
              <p:nvSpPr>
                <p:cNvPr id="81" name="TextBox 80"/>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2</a:t>
                  </a:r>
                  <a:r>
                    <a:rPr lang="en-US" sz="1400" dirty="0" smtClean="0"/>
                    <a:t>+B</a:t>
                  </a:r>
                  <a:r>
                    <a:rPr lang="en-US" sz="1400" baseline="-25000" dirty="0" smtClean="0"/>
                    <a:t>2</a:t>
                  </a:r>
                  <a:endParaRPr lang="en-US" sz="1400" dirty="0"/>
                </a:p>
              </p:txBody>
            </p:sp>
            <p:sp>
              <p:nvSpPr>
                <p:cNvPr id="82" name="Freeform 81"/>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3" name="Group 82"/>
              <p:cNvGrpSpPr/>
              <p:nvPr/>
            </p:nvGrpSpPr>
            <p:grpSpPr>
              <a:xfrm>
                <a:off x="6572459" y="5207000"/>
                <a:ext cx="736867" cy="342900"/>
                <a:chOff x="7499559" y="5194300"/>
                <a:chExt cx="736867" cy="342900"/>
              </a:xfrm>
            </p:grpSpPr>
            <p:sp>
              <p:nvSpPr>
                <p:cNvPr id="84" name="TextBox 83"/>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1</a:t>
                  </a:r>
                  <a:r>
                    <a:rPr lang="en-US" sz="1400" dirty="0" smtClean="0"/>
                    <a:t>+B</a:t>
                  </a:r>
                  <a:r>
                    <a:rPr lang="en-US" sz="1400" baseline="-25000" dirty="0" smtClean="0"/>
                    <a:t>1</a:t>
                  </a:r>
                  <a:endParaRPr lang="en-US" sz="1400" dirty="0"/>
                </a:p>
              </p:txBody>
            </p:sp>
            <p:sp>
              <p:nvSpPr>
                <p:cNvPr id="85" name="Freeform 84"/>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nvGrpSpPr>
              <p:cNvPr id="14" name="Group 85"/>
              <p:cNvGrpSpPr/>
              <p:nvPr/>
            </p:nvGrpSpPr>
            <p:grpSpPr>
              <a:xfrm>
                <a:off x="6108909" y="5213350"/>
                <a:ext cx="736867" cy="342900"/>
                <a:chOff x="7499559" y="5194300"/>
                <a:chExt cx="736867" cy="342900"/>
              </a:xfrm>
            </p:grpSpPr>
            <p:sp>
              <p:nvSpPr>
                <p:cNvPr id="87" name="TextBox 86"/>
                <p:cNvSpPr txBox="1"/>
                <p:nvPr/>
              </p:nvSpPr>
              <p:spPr>
                <a:xfrm>
                  <a:off x="7532797" y="5196494"/>
                  <a:ext cx="703629" cy="307777"/>
                </a:xfrm>
                <a:prstGeom prst="rect">
                  <a:avLst/>
                </a:prstGeom>
                <a:noFill/>
              </p:spPr>
              <p:txBody>
                <a:bodyPr wrap="square" rtlCol="0">
                  <a:spAutoFit/>
                </a:bodyPr>
                <a:lstStyle/>
                <a:p>
                  <a:r>
                    <a:rPr lang="en-US" sz="1400" dirty="0" smtClean="0"/>
                    <a:t>A</a:t>
                  </a:r>
                  <a:r>
                    <a:rPr lang="en-US" sz="1400" baseline="-25000" dirty="0" smtClean="0"/>
                    <a:t>0</a:t>
                  </a:r>
                  <a:r>
                    <a:rPr lang="en-US" sz="1400" dirty="0" smtClean="0"/>
                    <a:t>+B</a:t>
                  </a:r>
                  <a:r>
                    <a:rPr lang="en-US" sz="1400" baseline="-25000" dirty="0" smtClean="0"/>
                    <a:t>0</a:t>
                  </a:r>
                  <a:endParaRPr lang="en-US" sz="1400" dirty="0"/>
                </a:p>
              </p:txBody>
            </p:sp>
            <p:sp>
              <p:nvSpPr>
                <p:cNvPr id="88" name="Freeform 87"/>
                <p:cNvSpPr/>
                <p:nvPr/>
              </p:nvSpPr>
              <p:spPr>
                <a:xfrm>
                  <a:off x="7499559" y="5194300"/>
                  <a:ext cx="666541" cy="342900"/>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dirty="0">
                    <a:solidFill>
                      <a:srgbClr val="000000"/>
                    </a:solidFill>
                  </a:endParaRPr>
                </a:p>
              </p:txBody>
            </p:sp>
          </p:grpSp>
        </p:grpSp>
      </p:grpSp>
      <p:grpSp>
        <p:nvGrpSpPr>
          <p:cNvPr id="15" name="Group 64"/>
          <p:cNvGrpSpPr/>
          <p:nvPr/>
        </p:nvGrpSpPr>
        <p:grpSpPr>
          <a:xfrm>
            <a:off x="5096055" y="3221247"/>
            <a:ext cx="4081758" cy="1086467"/>
            <a:chOff x="5670519" y="2946400"/>
            <a:chExt cx="4081758" cy="1086467"/>
          </a:xfrm>
        </p:grpSpPr>
        <p:sp>
          <p:nvSpPr>
            <p:cNvPr id="60" name="Rectangle 59"/>
            <p:cNvSpPr/>
            <p:nvPr/>
          </p:nvSpPr>
          <p:spPr>
            <a:xfrm>
              <a:off x="5670519" y="3480268"/>
              <a:ext cx="2865370" cy="552599"/>
            </a:xfrm>
            <a:prstGeom prst="rect">
              <a:avLst/>
            </a:prstGeom>
            <a:noFill/>
            <a:ln w="762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8584770" y="2946400"/>
              <a:ext cx="1167507" cy="830997"/>
            </a:xfrm>
            <a:prstGeom prst="rect">
              <a:avLst/>
            </a:prstGeom>
            <a:noFill/>
          </p:spPr>
          <p:txBody>
            <a:bodyPr wrap="none" rtlCol="0">
              <a:spAutoFit/>
            </a:bodyPr>
            <a:lstStyle/>
            <a:p>
              <a:r>
                <a:rPr lang="en-US" sz="2400" b="1" dirty="0" smtClean="0">
                  <a:solidFill>
                    <a:srgbClr val="FF0000"/>
                  </a:solidFill>
                </a:rPr>
                <a:t>Today’s</a:t>
              </a:r>
            </a:p>
            <a:p>
              <a:r>
                <a:rPr lang="en-US" sz="2400" b="1" dirty="0" smtClean="0">
                  <a:solidFill>
                    <a:srgbClr val="FF0000"/>
                  </a:solidFill>
                </a:rPr>
                <a:t>Lecture</a:t>
              </a:r>
              <a:endParaRPr lang="en-US" sz="2400" b="1" dirty="0">
                <a:solidFill>
                  <a:srgbClr val="FF0000"/>
                </a:solidFill>
              </a:endParaRPr>
            </a:p>
          </p:txBody>
        </p:sp>
      </p:grpSp>
      <p:sp>
        <p:nvSpPr>
          <p:cNvPr id="62" name="Slide Number Placeholder 61"/>
          <p:cNvSpPr>
            <a:spLocks noGrp="1"/>
          </p:cNvSpPr>
          <p:nvPr>
            <p:ph type="sldNum" sz="quarter" idx="12"/>
          </p:nvPr>
        </p:nvSpPr>
        <p:spPr/>
        <p:txBody>
          <a:bodyPr/>
          <a:lstStyle/>
          <a:p>
            <a:fld id="{3CC63E4C-4642-794D-A2FD-70F6B81535F5}" type="slidenum">
              <a:rPr lang="en-US" smtClean="0"/>
              <a:pPr/>
              <a:t>2</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44A9FAF-6976-034A-B48B-469A9E042623}" type="datetime1">
              <a:rPr lang="en-US" smtClean="0"/>
              <a:pPr/>
              <a:t>3/18/15</a:t>
            </a:fld>
            <a:endParaRPr lang="en-US"/>
          </a:p>
        </p:txBody>
      </p:sp>
      <p:sp>
        <p:nvSpPr>
          <p:cNvPr id="97282" name="Footer Placeholder 3"/>
          <p:cNvSpPr>
            <a:spLocks noGrp="1"/>
          </p:cNvSpPr>
          <p:nvPr>
            <p:ph type="ftr" sz="quarter" idx="11"/>
          </p:nvPr>
        </p:nvSpPr>
        <p:spPr>
          <a:noFill/>
        </p:spPr>
        <p:txBody>
          <a:bodyPr/>
          <a:lstStyle/>
          <a:p>
            <a:r>
              <a:rPr lang="en-US" dirty="0" smtClean="0"/>
              <a:t>Fall 2013 -- Lecture #13</a:t>
            </a:r>
            <a:endParaRPr lang="en-AU"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20</a:t>
            </a:fld>
            <a:endParaRPr lang="en-US"/>
          </a:p>
        </p:txBody>
      </p:sp>
      <p:pic>
        <p:nvPicPr>
          <p:cNvPr id="2" name="Picture 1" descr="Screen Shot 2013-10-09 at 6.45.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5" y="-22189"/>
            <a:ext cx="9103965" cy="6858000"/>
          </a:xfrm>
          <a:prstGeom prst="rect">
            <a:avLst/>
          </a:prstGeom>
        </p:spPr>
      </p:pic>
      <p:sp>
        <p:nvSpPr>
          <p:cNvPr id="4" name="TextBox 3"/>
          <p:cNvSpPr txBox="1"/>
          <p:nvPr/>
        </p:nvSpPr>
        <p:spPr>
          <a:xfrm>
            <a:off x="6396574" y="2209800"/>
            <a:ext cx="2739489" cy="923330"/>
          </a:xfrm>
          <a:prstGeom prst="rect">
            <a:avLst/>
          </a:prstGeom>
          <a:noFill/>
        </p:spPr>
        <p:txBody>
          <a:bodyPr wrap="none" rtlCol="0">
            <a:spAutoFit/>
          </a:bodyPr>
          <a:lstStyle/>
          <a:p>
            <a:r>
              <a:rPr lang="en-US" dirty="0" smtClean="0"/>
              <a:t>L1 Cache: 32KB I$, 32KB D$</a:t>
            </a:r>
          </a:p>
          <a:p>
            <a:r>
              <a:rPr lang="en-US" dirty="0" smtClean="0"/>
              <a:t>L2 Cache: 256 KB</a:t>
            </a:r>
          </a:p>
          <a:p>
            <a:r>
              <a:rPr lang="en-US" dirty="0" smtClean="0"/>
              <a:t>L3 Cache: 4 MB</a:t>
            </a:r>
            <a:endParaRPr lang="en-US" dirty="0"/>
          </a:p>
        </p:txBody>
      </p:sp>
    </p:spTree>
    <p:extLst>
      <p:ext uri="{BB962C8B-B14F-4D97-AF65-F5344CB8AC3E}">
        <p14:creationId xmlns:p14="http://schemas.microsoft.com/office/powerpoint/2010/main" val="5533300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5327"/>
          </a:xfrm>
        </p:spPr>
        <p:txBody>
          <a:bodyPr/>
          <a:lstStyle/>
          <a:p>
            <a:r>
              <a:rPr lang="en-US" dirty="0" smtClean="0"/>
              <a:t>Local vs. Global Miss Rates</a:t>
            </a:r>
            <a:endParaRPr lang="en-US" dirty="0"/>
          </a:p>
        </p:txBody>
      </p:sp>
      <p:sp>
        <p:nvSpPr>
          <p:cNvPr id="3" name="Content Placeholder 2"/>
          <p:cNvSpPr>
            <a:spLocks noGrp="1"/>
          </p:cNvSpPr>
          <p:nvPr>
            <p:ph idx="1"/>
          </p:nvPr>
        </p:nvSpPr>
        <p:spPr>
          <a:xfrm>
            <a:off x="274962" y="1208749"/>
            <a:ext cx="8648098" cy="4813021"/>
          </a:xfrm>
        </p:spPr>
        <p:txBody>
          <a:bodyPr>
            <a:normAutofit fontScale="92500" lnSpcReduction="20000"/>
          </a:bodyPr>
          <a:lstStyle/>
          <a:p>
            <a:pPr>
              <a:buClr>
                <a:schemeClr val="tx1"/>
              </a:buClr>
            </a:pPr>
            <a:r>
              <a:rPr lang="en-US" i="1" dirty="0" smtClean="0">
                <a:solidFill>
                  <a:srgbClr val="0000FF"/>
                </a:solidFill>
              </a:rPr>
              <a:t>Local miss rate </a:t>
            </a:r>
            <a:r>
              <a:rPr lang="en-US" dirty="0" smtClean="0"/>
              <a:t>– the fraction of references to one level of a cache that miss</a:t>
            </a:r>
          </a:p>
          <a:p>
            <a:pPr marL="342900" lvl="1" indent="-342900">
              <a:buClr>
                <a:schemeClr val="tx1"/>
              </a:buClr>
              <a:buFont typeface="Arial"/>
              <a:buChar char="•"/>
            </a:pPr>
            <a:r>
              <a:rPr lang="en-US" dirty="0" smtClean="0"/>
              <a:t>Local Miss rate L2$ = $L2 Misses / L1$ Misses</a:t>
            </a:r>
          </a:p>
          <a:p>
            <a:pPr>
              <a:buClr>
                <a:schemeClr val="tx1"/>
              </a:buClr>
            </a:pPr>
            <a:r>
              <a:rPr lang="en-US" i="1" dirty="0" smtClean="0">
                <a:solidFill>
                  <a:srgbClr val="0000FF"/>
                </a:solidFill>
              </a:rPr>
              <a:t>Global miss rate </a:t>
            </a:r>
            <a:r>
              <a:rPr lang="en-US" dirty="0" smtClean="0"/>
              <a:t>– the fraction of references that miss in all levels of a multilevel cache</a:t>
            </a:r>
          </a:p>
          <a:p>
            <a:pPr marL="742950" lvl="2" indent="-342900"/>
            <a:r>
              <a:rPr lang="en-US" dirty="0" smtClean="0"/>
              <a:t>L2$ local miss rate &gt;&gt; than the global miss rate</a:t>
            </a:r>
          </a:p>
          <a:p>
            <a:pPr marL="342900" lvl="1" indent="-342900">
              <a:buFont typeface="Arial"/>
              <a:buChar char="•"/>
            </a:pPr>
            <a:r>
              <a:rPr lang="en-US" dirty="0" smtClean="0">
                <a:solidFill>
                  <a:srgbClr val="000000"/>
                </a:solidFill>
              </a:rPr>
              <a:t>Global Miss rate = L2$ Misses / Total Accesses</a:t>
            </a:r>
          </a:p>
          <a:p>
            <a:pPr marL="342900" lvl="1" indent="-342900">
              <a:buNone/>
            </a:pPr>
            <a:r>
              <a:rPr lang="en-US" dirty="0" smtClean="0">
                <a:solidFill>
                  <a:srgbClr val="000000"/>
                </a:solidFill>
              </a:rPr>
              <a:t>	= L2$ Misses / L1$ Misses </a:t>
            </a:r>
            <a:r>
              <a:rPr lang="en-US" dirty="0" err="1" smtClean="0">
                <a:solidFill>
                  <a:srgbClr val="000000"/>
                </a:solidFill>
              </a:rPr>
              <a:t>x</a:t>
            </a:r>
            <a:r>
              <a:rPr lang="en-US" dirty="0" smtClean="0">
                <a:solidFill>
                  <a:srgbClr val="000000"/>
                </a:solidFill>
              </a:rPr>
              <a:t> L1$ Misses / Total Accesses</a:t>
            </a:r>
          </a:p>
          <a:p>
            <a:pPr marL="342900" lvl="1" indent="-342900">
              <a:buNone/>
            </a:pPr>
            <a:r>
              <a:rPr lang="en-US" dirty="0" smtClean="0">
                <a:solidFill>
                  <a:srgbClr val="000000"/>
                </a:solidFill>
              </a:rPr>
              <a:t>	= Local Miss rate L2$ </a:t>
            </a:r>
            <a:r>
              <a:rPr lang="en-US" dirty="0" err="1" smtClean="0">
                <a:solidFill>
                  <a:srgbClr val="000000"/>
                </a:solidFill>
              </a:rPr>
              <a:t>x</a:t>
            </a:r>
            <a:r>
              <a:rPr lang="en-US" dirty="0" smtClean="0">
                <a:solidFill>
                  <a:srgbClr val="000000"/>
                </a:solidFill>
              </a:rPr>
              <a:t> Local Miss rate L1$</a:t>
            </a:r>
          </a:p>
          <a:p>
            <a:pPr marL="342900" lvl="1" indent="-342900">
              <a:buFont typeface="Arial"/>
              <a:buChar char="•"/>
            </a:pPr>
            <a:r>
              <a:rPr lang="en-US" dirty="0" smtClean="0">
                <a:solidFill>
                  <a:srgbClr val="000000"/>
                </a:solidFill>
              </a:rPr>
              <a:t>AMAT =  Time for a hit  +  Miss rate </a:t>
            </a:r>
            <a:r>
              <a:rPr lang="en-US" dirty="0" err="1" smtClean="0">
                <a:solidFill>
                  <a:srgbClr val="000000"/>
                </a:solidFill>
              </a:rPr>
              <a:t>x</a:t>
            </a:r>
            <a:r>
              <a:rPr lang="en-US" dirty="0" smtClean="0">
                <a:solidFill>
                  <a:srgbClr val="000000"/>
                </a:solidFill>
              </a:rPr>
              <a:t> Miss penalty</a:t>
            </a:r>
          </a:p>
          <a:p>
            <a:pPr marL="342900" lvl="1" indent="-342900">
              <a:buFont typeface="Arial"/>
              <a:buChar char="•"/>
            </a:pPr>
            <a:r>
              <a:rPr lang="en-US" dirty="0" smtClean="0">
                <a:solidFill>
                  <a:srgbClr val="000000"/>
                </a:solidFill>
              </a:rPr>
              <a:t>AMAT =  Time for a L1$ hit  + (local) Miss rate L1$ x </a:t>
            </a:r>
            <a:br>
              <a:rPr lang="en-US" dirty="0" smtClean="0">
                <a:solidFill>
                  <a:srgbClr val="000000"/>
                </a:solidFill>
              </a:rPr>
            </a:br>
            <a:r>
              <a:rPr lang="en-US" dirty="0" smtClean="0">
                <a:solidFill>
                  <a:srgbClr val="000000"/>
                </a:solidFill>
              </a:rPr>
              <a:t>(Time for a L2$ hit + (local) Miss rate L2$ x L2$ Miss penalty)</a:t>
            </a:r>
          </a:p>
          <a:p>
            <a:pPr marL="342900" lvl="1" indent="-342900">
              <a:buFont typeface="Arial"/>
              <a:buChar char="•"/>
            </a:pPr>
            <a:endParaRPr lang="en-US" dirty="0" smtClean="0"/>
          </a:p>
          <a:p>
            <a:endParaRPr lang="en-US" dirty="0" smtClean="0"/>
          </a:p>
          <a:p>
            <a:endParaRPr lang="en-US" dirty="0" smtClean="0"/>
          </a:p>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21</a:t>
            </a:fld>
            <a:endParaRPr lang="en-US"/>
          </a:p>
        </p:txBody>
      </p:sp>
    </p:spTree>
    <p:extLst>
      <p:ext uri="{BB962C8B-B14F-4D97-AF65-F5344CB8AC3E}">
        <p14:creationId xmlns:p14="http://schemas.microsoft.com/office/powerpoint/2010/main" val="4647498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09 at 6.45.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3" y="1423700"/>
            <a:ext cx="9159219" cy="6899623"/>
          </a:xfrm>
          <a:prstGeom prst="rect">
            <a:avLst/>
          </a:prstGeom>
        </p:spPr>
      </p:pic>
      <p:sp>
        <p:nvSpPr>
          <p:cNvPr id="3" name="Title 2"/>
          <p:cNvSpPr>
            <a:spLocks noGrp="1"/>
          </p:cNvSpPr>
          <p:nvPr>
            <p:ph type="title"/>
          </p:nvPr>
        </p:nvSpPr>
        <p:spPr>
          <a:xfrm>
            <a:off x="457200" y="135456"/>
            <a:ext cx="8229600" cy="769231"/>
          </a:xfrm>
        </p:spPr>
        <p:txBody>
          <a:bodyPr>
            <a:normAutofit/>
          </a:bodyPr>
          <a:lstStyle/>
          <a:p>
            <a:r>
              <a:rPr lang="en-US" dirty="0" smtClean="0"/>
              <a:t>Clickers/Peer Instruction</a:t>
            </a:r>
            <a:endParaRPr lang="en-US" dirty="0"/>
          </a:p>
        </p:txBody>
      </p:sp>
      <p:sp>
        <p:nvSpPr>
          <p:cNvPr id="7" name="Content Placeholder 6"/>
          <p:cNvSpPr>
            <a:spLocks noGrp="1"/>
          </p:cNvSpPr>
          <p:nvPr>
            <p:ph idx="1"/>
          </p:nvPr>
        </p:nvSpPr>
        <p:spPr>
          <a:xfrm>
            <a:off x="361520" y="965180"/>
            <a:ext cx="8229600" cy="4525963"/>
          </a:xfrm>
        </p:spPr>
        <p:txBody>
          <a:bodyPr/>
          <a:lstStyle/>
          <a:p>
            <a:r>
              <a:rPr lang="en-US" dirty="0" smtClean="0"/>
              <a:t>Overall, what are L2 and L3 local miss rates?</a:t>
            </a:r>
          </a:p>
        </p:txBody>
      </p:sp>
      <p:sp>
        <p:nvSpPr>
          <p:cNvPr id="6" name="Slide Number Placeholder 5"/>
          <p:cNvSpPr>
            <a:spLocks noGrp="1"/>
          </p:cNvSpPr>
          <p:nvPr>
            <p:ph type="sldNum" sz="quarter" idx="12"/>
          </p:nvPr>
        </p:nvSpPr>
        <p:spPr/>
        <p:txBody>
          <a:bodyPr/>
          <a:lstStyle/>
          <a:p>
            <a:fld id="{3CC63E4C-4642-794D-A2FD-70F6B81535F5}" type="slidenum">
              <a:rPr lang="en-US" smtClean="0"/>
              <a:pPr/>
              <a:t>22</a:t>
            </a:fld>
            <a:endParaRPr lang="en-US" dirty="0"/>
          </a:p>
        </p:txBody>
      </p:sp>
      <p:sp>
        <p:nvSpPr>
          <p:cNvPr id="4" name="TextBox 3"/>
          <p:cNvSpPr txBox="1"/>
          <p:nvPr/>
        </p:nvSpPr>
        <p:spPr>
          <a:xfrm>
            <a:off x="1087362" y="1585329"/>
            <a:ext cx="4274739" cy="2862322"/>
          </a:xfrm>
          <a:prstGeom prst="rect">
            <a:avLst/>
          </a:prstGeom>
          <a:solidFill>
            <a:srgbClr val="FFFFFF"/>
          </a:solidFill>
        </p:spPr>
        <p:txBody>
          <a:bodyPr wrap="square" rtlCol="0">
            <a:spAutoFit/>
          </a:bodyPr>
          <a:lstStyle/>
          <a:p>
            <a:r>
              <a:rPr lang="en-US" sz="3600" b="1" dirty="0">
                <a:solidFill>
                  <a:srgbClr val="FF0000"/>
                </a:solidFill>
              </a:rPr>
              <a:t>A: L2 &gt; 50%, L3 &gt; 50%</a:t>
            </a:r>
          </a:p>
          <a:p>
            <a:r>
              <a:rPr lang="en-US" sz="3600" b="1" dirty="0">
                <a:solidFill>
                  <a:srgbClr val="FF0000"/>
                </a:solidFill>
              </a:rPr>
              <a:t>B: L2 ~ 50%, L3 &lt; 50%</a:t>
            </a:r>
          </a:p>
          <a:p>
            <a:r>
              <a:rPr lang="en-US" sz="3600" b="1" dirty="0">
                <a:solidFill>
                  <a:srgbClr val="FF0000"/>
                </a:solidFill>
              </a:rPr>
              <a:t>C: L2 ~ 50%, L3 ~ 50%</a:t>
            </a:r>
          </a:p>
          <a:p>
            <a:r>
              <a:rPr lang="en-US" sz="3600" b="1" dirty="0" smtClean="0">
                <a:solidFill>
                  <a:srgbClr val="FF0000"/>
                </a:solidFill>
              </a:rPr>
              <a:t>D: L2 </a:t>
            </a:r>
            <a:r>
              <a:rPr lang="en-US" sz="3600" b="1" dirty="0">
                <a:solidFill>
                  <a:srgbClr val="FF0000"/>
                </a:solidFill>
              </a:rPr>
              <a:t>&lt; 50%, L3 &lt; 50%</a:t>
            </a:r>
          </a:p>
          <a:p>
            <a:r>
              <a:rPr lang="en-US" sz="3600" b="1" dirty="0" smtClean="0">
                <a:solidFill>
                  <a:srgbClr val="FF0000"/>
                </a:solidFill>
              </a:rPr>
              <a:t>E: L2 </a:t>
            </a:r>
            <a:r>
              <a:rPr lang="en-US" sz="3600" b="1" dirty="0">
                <a:solidFill>
                  <a:srgbClr val="FF0000"/>
                </a:solidFill>
              </a:rPr>
              <a:t>&gt; 50%, L3 ~50</a:t>
            </a:r>
            <a:r>
              <a:rPr lang="en-US" sz="3600" b="1" dirty="0" smtClean="0">
                <a:solidFill>
                  <a:srgbClr val="FF0000"/>
                </a:solidFill>
              </a:rPr>
              <a:t>%</a:t>
            </a:r>
            <a:endParaRPr lang="en-US" sz="3600" b="1" dirty="0">
              <a:solidFill>
                <a:srgbClr val="FF0000"/>
              </a:solidFill>
            </a:endParaRPr>
          </a:p>
        </p:txBody>
      </p:sp>
    </p:spTree>
    <p:extLst>
      <p:ext uri="{BB962C8B-B14F-4D97-AF65-F5344CB8AC3E}">
        <p14:creationId xmlns:p14="http://schemas.microsoft.com/office/powerpoint/2010/main" val="136787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CC63E4C-4642-794D-A2FD-70F6B81535F5}" type="slidenum">
              <a:rPr lang="en-US" smtClean="0"/>
              <a:pPr/>
              <a:t>23</a:t>
            </a:fld>
            <a:endParaRPr lang="en-US"/>
          </a:p>
        </p:txBody>
      </p:sp>
      <p:pic>
        <p:nvPicPr>
          <p:cNvPr id="95236" name="Picture 4" descr="f05-39-P374493"/>
          <p:cNvPicPr>
            <a:picLocks noChangeAspect="1" noChangeArrowheads="1"/>
          </p:cNvPicPr>
          <p:nvPr/>
        </p:nvPicPr>
        <p:blipFill>
          <a:blip r:embed="rId3"/>
          <a:srcRect/>
          <a:stretch>
            <a:fillRect/>
          </a:stretch>
        </p:blipFill>
        <p:spPr bwMode="auto">
          <a:xfrm>
            <a:off x="776817" y="333375"/>
            <a:ext cx="7614195" cy="5999692"/>
          </a:xfrm>
          <a:prstGeom prst="rect">
            <a:avLst/>
          </a:prstGeom>
          <a:noFill/>
          <a:ln w="9525">
            <a:noFill/>
            <a:miter lim="800000"/>
            <a:headEnd/>
            <a:tailEnd/>
          </a:ln>
        </p:spPr>
      </p:pic>
      <p:sp>
        <p:nvSpPr>
          <p:cNvPr id="9" name="Rectangle 8"/>
          <p:cNvSpPr/>
          <p:nvPr/>
        </p:nvSpPr>
        <p:spPr>
          <a:xfrm>
            <a:off x="829068" y="1446575"/>
            <a:ext cx="7532169" cy="493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22710" y="3221962"/>
            <a:ext cx="7532169" cy="493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16352" y="4997349"/>
            <a:ext cx="7532169" cy="493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62000" y="728133"/>
            <a:ext cx="7620000" cy="1998134"/>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7243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02477 L 0 0.26667 " pathEditMode="relative" rAng="0" ptsTypes="AA">
                                      <p:cBhvr>
                                        <p:cTn id="6" dur="2000" fill="hold"/>
                                        <p:tgtEl>
                                          <p:spTgt spid="8"/>
                                        </p:tgtEl>
                                        <p:attrNameLst>
                                          <p:attrName>ppt_x</p:attrName>
                                          <p:attrName>ppt_y</p:attrName>
                                        </p:attrNameLst>
                                      </p:cBhvr>
                                      <p:rCtr x="0" y="14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0 0.26666 L 0 0.52592 " pathEditMode="relative" ptsTypes="AA">
                                      <p:cBhvr>
                                        <p:cTn id="10"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0"/>
            <a:ext cx="8229600" cy="1143000"/>
          </a:xfrm>
        </p:spPr>
        <p:txBody>
          <a:bodyPr>
            <a:normAutofit fontScale="90000"/>
          </a:bodyPr>
          <a:lstStyle/>
          <a:p>
            <a:r>
              <a:rPr lang="en-US" dirty="0" smtClean="0"/>
              <a:t>CPI/Miss Rates/DRAM Access</a:t>
            </a:r>
            <a:br>
              <a:rPr lang="en-US" dirty="0" smtClean="0"/>
            </a:br>
            <a:r>
              <a:rPr lang="en-US" dirty="0" smtClean="0"/>
              <a:t>SpecInt2006</a:t>
            </a:r>
            <a:endParaRPr lang="en-US" dirty="0"/>
          </a:p>
        </p:txBody>
      </p:sp>
      <p:sp>
        <p:nvSpPr>
          <p:cNvPr id="5" name="Date Placeholder 4"/>
          <p:cNvSpPr>
            <a:spLocks noGrp="1"/>
          </p:cNvSpPr>
          <p:nvPr>
            <p:ph type="dt" sz="half" idx="10"/>
          </p:nvPr>
        </p:nvSpPr>
        <p:spPr/>
        <p:txBody>
          <a:bodyPr/>
          <a:lstStyle/>
          <a:p>
            <a:fld id="{1D0ACF0D-CB47-5946-A897-A92E77ED73E4}" type="datetime1">
              <a:rPr lang="en-US" smtClean="0"/>
              <a:pPr/>
              <a:t>3/18/15</a:t>
            </a:fld>
            <a:endParaRPr lang="en-US"/>
          </a:p>
        </p:txBody>
      </p:sp>
      <p:sp>
        <p:nvSpPr>
          <p:cNvPr id="97282" name="Footer Placeholder 3"/>
          <p:cNvSpPr>
            <a:spLocks noGrp="1"/>
          </p:cNvSpPr>
          <p:nvPr>
            <p:ph type="ftr" sz="quarter" idx="11"/>
          </p:nvPr>
        </p:nvSpPr>
        <p:spPr>
          <a:noFill/>
        </p:spPr>
        <p:txBody>
          <a:bodyPr/>
          <a:lstStyle/>
          <a:p>
            <a:r>
              <a:rPr lang="en-US" dirty="0" smtClean="0"/>
              <a:t>Fall 2013 -- Lecture #12</a:t>
            </a:r>
            <a:endParaRPr lang="en-AU"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24</a:t>
            </a:fld>
            <a:endParaRPr lang="en-US"/>
          </a:p>
        </p:txBody>
      </p:sp>
      <p:pic>
        <p:nvPicPr>
          <p:cNvPr id="97284" name="Picture 4" descr="f05-40-P374493"/>
          <p:cNvPicPr>
            <a:picLocks noChangeAspect="1" noChangeArrowheads="1"/>
          </p:cNvPicPr>
          <p:nvPr/>
        </p:nvPicPr>
        <p:blipFill>
          <a:blip r:embed="rId3"/>
          <a:srcRect/>
          <a:stretch>
            <a:fillRect/>
          </a:stretch>
        </p:blipFill>
        <p:spPr bwMode="auto">
          <a:xfrm>
            <a:off x="71760" y="1465125"/>
            <a:ext cx="9011352" cy="5392875"/>
          </a:xfrm>
          <a:prstGeom prst="rect">
            <a:avLst/>
          </a:prstGeom>
          <a:noFill/>
          <a:ln w="9525">
            <a:noFill/>
            <a:miter lim="800000"/>
            <a:headEnd/>
            <a:tailEnd/>
          </a:ln>
        </p:spPr>
      </p:pic>
      <p:sp>
        <p:nvSpPr>
          <p:cNvPr id="8" name="TextBox 7"/>
          <p:cNvSpPr txBox="1"/>
          <p:nvPr/>
        </p:nvSpPr>
        <p:spPr>
          <a:xfrm>
            <a:off x="6814147" y="1149609"/>
            <a:ext cx="2183373" cy="369332"/>
          </a:xfrm>
          <a:prstGeom prst="rect">
            <a:avLst/>
          </a:prstGeom>
          <a:noFill/>
        </p:spPr>
        <p:txBody>
          <a:bodyPr wrap="none" rtlCol="0">
            <a:spAutoFit/>
          </a:bodyPr>
          <a:lstStyle/>
          <a:p>
            <a:r>
              <a:rPr lang="en-US" dirty="0" smtClean="0"/>
              <a:t>Instructions and Data</a:t>
            </a:r>
            <a:endParaRPr lang="en-US" dirty="0"/>
          </a:p>
        </p:txBody>
      </p:sp>
      <p:sp>
        <p:nvSpPr>
          <p:cNvPr id="9" name="TextBox 8"/>
          <p:cNvSpPr txBox="1"/>
          <p:nvPr/>
        </p:nvSpPr>
        <p:spPr>
          <a:xfrm>
            <a:off x="3285298" y="1149609"/>
            <a:ext cx="1107996" cy="369332"/>
          </a:xfrm>
          <a:prstGeom prst="rect">
            <a:avLst/>
          </a:prstGeom>
          <a:noFill/>
        </p:spPr>
        <p:txBody>
          <a:bodyPr wrap="none" rtlCol="0">
            <a:spAutoFit/>
          </a:bodyPr>
          <a:lstStyle/>
          <a:p>
            <a:r>
              <a:rPr lang="en-US" dirty="0" smtClean="0"/>
              <a:t>Data Only</a:t>
            </a:r>
            <a:endParaRPr lang="en-US" dirty="0"/>
          </a:p>
        </p:txBody>
      </p:sp>
      <p:sp>
        <p:nvSpPr>
          <p:cNvPr id="10" name="TextBox 9"/>
          <p:cNvSpPr txBox="1"/>
          <p:nvPr/>
        </p:nvSpPr>
        <p:spPr>
          <a:xfrm>
            <a:off x="5246654" y="1140909"/>
            <a:ext cx="1107996" cy="369332"/>
          </a:xfrm>
          <a:prstGeom prst="rect">
            <a:avLst/>
          </a:prstGeom>
          <a:noFill/>
        </p:spPr>
        <p:txBody>
          <a:bodyPr wrap="none" rtlCol="0">
            <a:spAutoFit/>
          </a:bodyPr>
          <a:lstStyle/>
          <a:p>
            <a:r>
              <a:rPr lang="en-US" dirty="0" smtClean="0"/>
              <a:t>Data Only</a:t>
            </a:r>
            <a:endParaRPr lang="en-US" dirty="0"/>
          </a:p>
        </p:txBody>
      </p:sp>
    </p:spTree>
    <p:extLst>
      <p:ext uri="{BB962C8B-B14F-4D97-AF65-F5344CB8AC3E}">
        <p14:creationId xmlns:p14="http://schemas.microsoft.com/office/powerpoint/2010/main" val="6013169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wrap="none">
            <a:normAutofit/>
          </a:bodyPr>
          <a:lstStyle/>
          <a:p>
            <a:pPr eaLnBrk="1" hangingPunct="1"/>
            <a:r>
              <a:rPr lang="en-US" sz="4000" dirty="0" smtClean="0"/>
              <a:t>In Conclusion, Cache Design Space</a:t>
            </a:r>
          </a:p>
        </p:txBody>
      </p:sp>
      <p:sp>
        <p:nvSpPr>
          <p:cNvPr id="56326" name="Rectangle 3"/>
          <p:cNvSpPr>
            <a:spLocks noGrp="1" noChangeArrowheads="1"/>
          </p:cNvSpPr>
          <p:nvPr>
            <p:ph type="body" idx="4294967295"/>
          </p:nvPr>
        </p:nvSpPr>
        <p:spPr>
          <a:xfrm>
            <a:off x="338138" y="1516063"/>
            <a:ext cx="5410200" cy="5254625"/>
          </a:xfrm>
        </p:spPr>
        <p:txBody>
          <a:bodyPr/>
          <a:lstStyle/>
          <a:p>
            <a:pPr eaLnBrk="1" hangingPunct="1">
              <a:lnSpc>
                <a:spcPct val="80000"/>
              </a:lnSpc>
            </a:pPr>
            <a:r>
              <a:rPr lang="en-US" sz="2700" dirty="0"/>
              <a:t>Several interacting dimensions</a:t>
            </a:r>
          </a:p>
          <a:p>
            <a:pPr lvl="1" eaLnBrk="1" hangingPunct="1">
              <a:lnSpc>
                <a:spcPct val="80000"/>
              </a:lnSpc>
            </a:pPr>
            <a:r>
              <a:rPr lang="en-US" sz="2400" dirty="0"/>
              <a:t>Cache size</a:t>
            </a:r>
          </a:p>
          <a:p>
            <a:pPr lvl="1" eaLnBrk="1" hangingPunct="1">
              <a:lnSpc>
                <a:spcPct val="80000"/>
              </a:lnSpc>
            </a:pPr>
            <a:r>
              <a:rPr lang="en-US" sz="2400" dirty="0"/>
              <a:t>Block size</a:t>
            </a:r>
          </a:p>
          <a:p>
            <a:pPr lvl="1" eaLnBrk="1" hangingPunct="1">
              <a:lnSpc>
                <a:spcPct val="80000"/>
              </a:lnSpc>
            </a:pPr>
            <a:r>
              <a:rPr lang="en-US" sz="2400" dirty="0"/>
              <a:t>Associativity</a:t>
            </a:r>
          </a:p>
          <a:p>
            <a:pPr lvl="1" eaLnBrk="1" hangingPunct="1">
              <a:lnSpc>
                <a:spcPct val="80000"/>
              </a:lnSpc>
            </a:pPr>
            <a:r>
              <a:rPr lang="en-US" sz="2400" dirty="0"/>
              <a:t>Replacement policy</a:t>
            </a:r>
          </a:p>
          <a:p>
            <a:pPr lvl="1" eaLnBrk="1" hangingPunct="1">
              <a:lnSpc>
                <a:spcPct val="80000"/>
              </a:lnSpc>
            </a:pPr>
            <a:r>
              <a:rPr lang="en-US" sz="2400" dirty="0"/>
              <a:t>Write-through vs. write-</a:t>
            </a:r>
            <a:r>
              <a:rPr lang="en-US" sz="2400" dirty="0" smtClean="0"/>
              <a:t>back</a:t>
            </a:r>
          </a:p>
          <a:p>
            <a:pPr lvl="1" eaLnBrk="1" hangingPunct="1">
              <a:lnSpc>
                <a:spcPct val="80000"/>
              </a:lnSpc>
            </a:pPr>
            <a:r>
              <a:rPr lang="en-US" sz="2400" dirty="0" smtClean="0"/>
              <a:t>Write-allocation</a:t>
            </a:r>
            <a:endParaRPr lang="en-US" sz="2400" dirty="0"/>
          </a:p>
          <a:p>
            <a:pPr eaLnBrk="1" hangingPunct="1">
              <a:lnSpc>
                <a:spcPct val="80000"/>
              </a:lnSpc>
            </a:pPr>
            <a:r>
              <a:rPr lang="en-US" sz="2700" dirty="0" smtClean="0"/>
              <a:t>Optimal </a:t>
            </a:r>
            <a:r>
              <a:rPr lang="en-US" sz="2700" dirty="0"/>
              <a:t>choice is a compromise</a:t>
            </a:r>
          </a:p>
          <a:p>
            <a:pPr lvl="1" eaLnBrk="1" hangingPunct="1">
              <a:lnSpc>
                <a:spcPct val="80000"/>
              </a:lnSpc>
            </a:pPr>
            <a:r>
              <a:rPr lang="en-US" sz="2400" dirty="0"/>
              <a:t>Depends on access characteristics</a:t>
            </a:r>
          </a:p>
          <a:p>
            <a:pPr lvl="2" eaLnBrk="1" hangingPunct="1">
              <a:lnSpc>
                <a:spcPct val="80000"/>
              </a:lnSpc>
            </a:pPr>
            <a:r>
              <a:rPr lang="en-US" sz="2000" dirty="0"/>
              <a:t>Workload</a:t>
            </a:r>
          </a:p>
          <a:p>
            <a:pPr lvl="2" eaLnBrk="1" hangingPunct="1">
              <a:lnSpc>
                <a:spcPct val="80000"/>
              </a:lnSpc>
            </a:pPr>
            <a:r>
              <a:rPr lang="en-US" sz="2000" dirty="0"/>
              <a:t>Use (I-cache, D-</a:t>
            </a:r>
            <a:r>
              <a:rPr lang="en-US" sz="2000" dirty="0" smtClean="0"/>
              <a:t>cache)</a:t>
            </a:r>
            <a:endParaRPr lang="en-US" sz="2000" dirty="0"/>
          </a:p>
          <a:p>
            <a:pPr lvl="1" eaLnBrk="1" hangingPunct="1">
              <a:lnSpc>
                <a:spcPct val="80000"/>
              </a:lnSpc>
            </a:pPr>
            <a:r>
              <a:rPr lang="en-US" sz="2400" dirty="0"/>
              <a:t>Depends on technology / cost</a:t>
            </a:r>
          </a:p>
          <a:p>
            <a:pPr eaLnBrk="1" hangingPunct="1">
              <a:lnSpc>
                <a:spcPct val="80000"/>
              </a:lnSpc>
            </a:pPr>
            <a:r>
              <a:rPr lang="en-US" sz="2700" dirty="0"/>
              <a:t>Simplicity often wins</a:t>
            </a:r>
          </a:p>
        </p:txBody>
      </p:sp>
      <p:sp>
        <p:nvSpPr>
          <p:cNvPr id="56327" name="Line 4"/>
          <p:cNvSpPr>
            <a:spLocks noChangeShapeType="1"/>
          </p:cNvSpPr>
          <p:nvPr/>
        </p:nvSpPr>
        <p:spPr bwMode="auto">
          <a:xfrm flipV="1">
            <a:off x="6477000" y="1814513"/>
            <a:ext cx="0" cy="13081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6328" name="Line 5"/>
          <p:cNvSpPr>
            <a:spLocks noChangeShapeType="1"/>
          </p:cNvSpPr>
          <p:nvPr/>
        </p:nvSpPr>
        <p:spPr bwMode="auto">
          <a:xfrm flipV="1">
            <a:off x="6483350" y="2576513"/>
            <a:ext cx="1282700" cy="5461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6329" name="Line 6"/>
          <p:cNvSpPr>
            <a:spLocks noChangeShapeType="1"/>
          </p:cNvSpPr>
          <p:nvPr/>
        </p:nvSpPr>
        <p:spPr bwMode="auto">
          <a:xfrm>
            <a:off x="6483350" y="3122613"/>
            <a:ext cx="749300" cy="5207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6330" name="Rectangle 7"/>
          <p:cNvSpPr>
            <a:spLocks noChangeArrowheads="1"/>
          </p:cNvSpPr>
          <p:nvPr/>
        </p:nvSpPr>
        <p:spPr bwMode="auto">
          <a:xfrm>
            <a:off x="7300913" y="2201863"/>
            <a:ext cx="1435100"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Associativity</a:t>
            </a:r>
          </a:p>
        </p:txBody>
      </p:sp>
      <p:sp>
        <p:nvSpPr>
          <p:cNvPr id="56331" name="Rectangle 8"/>
          <p:cNvSpPr>
            <a:spLocks noChangeArrowheads="1"/>
          </p:cNvSpPr>
          <p:nvPr/>
        </p:nvSpPr>
        <p:spPr bwMode="auto">
          <a:xfrm>
            <a:off x="6005513" y="1439863"/>
            <a:ext cx="1252537"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Cache Size</a:t>
            </a:r>
          </a:p>
        </p:txBody>
      </p:sp>
      <p:sp>
        <p:nvSpPr>
          <p:cNvPr id="56332" name="Rectangle 9"/>
          <p:cNvSpPr>
            <a:spLocks noChangeArrowheads="1"/>
          </p:cNvSpPr>
          <p:nvPr/>
        </p:nvSpPr>
        <p:spPr bwMode="auto">
          <a:xfrm>
            <a:off x="6919913" y="3649663"/>
            <a:ext cx="1196975"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Block Size</a:t>
            </a:r>
          </a:p>
        </p:txBody>
      </p:sp>
      <p:sp>
        <p:nvSpPr>
          <p:cNvPr id="56333" name="Line 10"/>
          <p:cNvSpPr>
            <a:spLocks noChangeShapeType="1"/>
          </p:cNvSpPr>
          <p:nvPr/>
        </p:nvSpPr>
        <p:spPr bwMode="auto">
          <a:xfrm flipV="1">
            <a:off x="6335713" y="4646613"/>
            <a:ext cx="0" cy="11557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6334" name="Rectangle 11"/>
          <p:cNvSpPr>
            <a:spLocks noChangeArrowheads="1"/>
          </p:cNvSpPr>
          <p:nvPr/>
        </p:nvSpPr>
        <p:spPr bwMode="auto">
          <a:xfrm>
            <a:off x="5788025" y="4652963"/>
            <a:ext cx="563563"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Bad</a:t>
            </a:r>
          </a:p>
        </p:txBody>
      </p:sp>
      <p:sp>
        <p:nvSpPr>
          <p:cNvPr id="56335" name="Rectangle 12"/>
          <p:cNvSpPr>
            <a:spLocks noChangeArrowheads="1"/>
          </p:cNvSpPr>
          <p:nvPr/>
        </p:nvSpPr>
        <p:spPr bwMode="auto">
          <a:xfrm>
            <a:off x="5635625" y="5491163"/>
            <a:ext cx="711200"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Good</a:t>
            </a:r>
          </a:p>
        </p:txBody>
      </p:sp>
      <p:sp>
        <p:nvSpPr>
          <p:cNvPr id="56336" name="Line 13"/>
          <p:cNvSpPr>
            <a:spLocks noChangeShapeType="1"/>
          </p:cNvSpPr>
          <p:nvPr/>
        </p:nvSpPr>
        <p:spPr bwMode="auto">
          <a:xfrm>
            <a:off x="6342063" y="5795963"/>
            <a:ext cx="18161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6337" name="Rectangle 14"/>
          <p:cNvSpPr>
            <a:spLocks noChangeArrowheads="1"/>
          </p:cNvSpPr>
          <p:nvPr/>
        </p:nvSpPr>
        <p:spPr bwMode="auto">
          <a:xfrm>
            <a:off x="6321425" y="5872163"/>
            <a:ext cx="642938"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Less</a:t>
            </a:r>
          </a:p>
        </p:txBody>
      </p:sp>
      <p:sp>
        <p:nvSpPr>
          <p:cNvPr id="56338" name="Rectangle 15"/>
          <p:cNvSpPr>
            <a:spLocks noChangeArrowheads="1"/>
          </p:cNvSpPr>
          <p:nvPr/>
        </p:nvSpPr>
        <p:spPr bwMode="auto">
          <a:xfrm>
            <a:off x="7921625" y="5872163"/>
            <a:ext cx="666750" cy="33337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600" b="1"/>
              <a:t>More</a:t>
            </a:r>
          </a:p>
        </p:txBody>
      </p:sp>
      <p:sp>
        <p:nvSpPr>
          <p:cNvPr id="56339" name="Arc 16"/>
          <p:cNvSpPr>
            <a:spLocks/>
          </p:cNvSpPr>
          <p:nvPr/>
        </p:nvSpPr>
        <p:spPr bwMode="auto">
          <a:xfrm>
            <a:off x="6496050" y="4729163"/>
            <a:ext cx="1593850" cy="984250"/>
          </a:xfrm>
          <a:custGeom>
            <a:avLst/>
            <a:gdLst>
              <a:gd name="T0" fmla="*/ 2147483647 w 21600"/>
              <a:gd name="T1" fmla="*/ 2043660565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p:spPr>
        <p:txBody>
          <a:bodyPr wrap="none" anchor="ctr">
            <a:prstTxWarp prst="textNoShape">
              <a:avLst/>
            </a:prstTxWarp>
          </a:bodyPr>
          <a:lstStyle/>
          <a:p>
            <a:endParaRPr lang="en-US"/>
          </a:p>
        </p:txBody>
      </p:sp>
      <p:sp>
        <p:nvSpPr>
          <p:cNvPr id="56340" name="Arc 17"/>
          <p:cNvSpPr>
            <a:spLocks/>
          </p:cNvSpPr>
          <p:nvPr/>
        </p:nvSpPr>
        <p:spPr bwMode="auto">
          <a:xfrm>
            <a:off x="6640513" y="4805363"/>
            <a:ext cx="1365250" cy="908050"/>
          </a:xfrm>
          <a:custGeom>
            <a:avLst/>
            <a:gdLst>
              <a:gd name="T0" fmla="*/ 2147483647 w 21600"/>
              <a:gd name="T1" fmla="*/ 0 h 21600"/>
              <a:gd name="T2" fmla="*/ 0 w 21600"/>
              <a:gd name="T3" fmla="*/ 160480319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p:spPr>
        <p:txBody>
          <a:bodyPr wrap="none" anchor="ctr">
            <a:prstTxWarp prst="textNoShape">
              <a:avLst/>
            </a:prstTxWarp>
          </a:bodyPr>
          <a:lstStyle/>
          <a:p>
            <a:endParaRPr lang="en-US"/>
          </a:p>
        </p:txBody>
      </p:sp>
      <p:sp>
        <p:nvSpPr>
          <p:cNvPr id="56341" name="Rectangle 18"/>
          <p:cNvSpPr>
            <a:spLocks noChangeArrowheads="1"/>
          </p:cNvSpPr>
          <p:nvPr/>
        </p:nvSpPr>
        <p:spPr bwMode="auto">
          <a:xfrm>
            <a:off x="6321425" y="5438775"/>
            <a:ext cx="900113" cy="30162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400" b="1"/>
              <a:t>Factor A</a:t>
            </a:r>
          </a:p>
        </p:txBody>
      </p:sp>
      <p:sp>
        <p:nvSpPr>
          <p:cNvPr id="56342" name="Rectangle 19"/>
          <p:cNvSpPr>
            <a:spLocks noChangeArrowheads="1"/>
          </p:cNvSpPr>
          <p:nvPr/>
        </p:nvSpPr>
        <p:spPr bwMode="auto">
          <a:xfrm>
            <a:off x="7769225" y="5438775"/>
            <a:ext cx="900113" cy="301625"/>
          </a:xfrm>
          <a:prstGeom prst="rect">
            <a:avLst/>
          </a:prstGeom>
          <a:noFill/>
          <a:ln w="12700">
            <a:noFill/>
            <a:miter lim="800000"/>
            <a:headEnd/>
            <a:tailEnd/>
          </a:ln>
        </p:spPr>
        <p:txBody>
          <a:bodyPr wrap="none" lIns="90488" tIns="44450" rIns="90488" bIns="44450">
            <a:prstTxWarp prst="textNoShape">
              <a:avLst/>
            </a:prstTxWarp>
            <a:spAutoFit/>
          </a:bodyPr>
          <a:lstStyle/>
          <a:p>
            <a:r>
              <a:rPr lang="en-US" sz="1400" b="1"/>
              <a:t>Factor B</a:t>
            </a:r>
          </a:p>
        </p:txBody>
      </p:sp>
      <p:grpSp>
        <p:nvGrpSpPr>
          <p:cNvPr id="2" name="Group 20"/>
          <p:cNvGrpSpPr>
            <a:grpSpLocks/>
          </p:cNvGrpSpPr>
          <p:nvPr/>
        </p:nvGrpSpPr>
        <p:grpSpPr bwMode="auto">
          <a:xfrm>
            <a:off x="6578600" y="4652963"/>
            <a:ext cx="1420813" cy="749300"/>
            <a:chOff x="3945" y="2736"/>
            <a:chExt cx="895" cy="472"/>
          </a:xfrm>
        </p:grpSpPr>
        <p:sp>
          <p:nvSpPr>
            <p:cNvPr id="56344" name="Arc 21"/>
            <p:cNvSpPr>
              <a:spLocks/>
            </p:cNvSpPr>
            <p:nvPr/>
          </p:nvSpPr>
          <p:spPr bwMode="auto">
            <a:xfrm>
              <a:off x="3945" y="2736"/>
              <a:ext cx="448" cy="4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accent1"/>
              </a:solidFill>
              <a:round/>
              <a:headEnd/>
              <a:tailEnd/>
            </a:ln>
          </p:spPr>
          <p:txBody>
            <a:bodyPr wrap="none" anchor="ctr">
              <a:prstTxWarp prst="textNoShape">
                <a:avLst/>
              </a:prstTxWarp>
            </a:bodyPr>
            <a:lstStyle/>
            <a:p>
              <a:endParaRPr lang="en-US"/>
            </a:p>
          </p:txBody>
        </p:sp>
        <p:sp>
          <p:nvSpPr>
            <p:cNvPr id="56345" name="Arc 22"/>
            <p:cNvSpPr>
              <a:spLocks/>
            </p:cNvSpPr>
            <p:nvPr/>
          </p:nvSpPr>
          <p:spPr bwMode="auto">
            <a:xfrm>
              <a:off x="4392" y="2736"/>
              <a:ext cx="448" cy="4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accent1"/>
              </a:solidFill>
              <a:round/>
              <a:headEnd/>
              <a:tailEnd/>
            </a:ln>
          </p:spPr>
          <p:txBody>
            <a:bodyPr wrap="none" anchor="ctr">
              <a:prstTxWarp prst="textNoShape">
                <a:avLst/>
              </a:prstTxWarp>
            </a:bodyPr>
            <a:lstStyle/>
            <a:p>
              <a:endParaRPr lang="en-US"/>
            </a:p>
          </p:txBody>
        </p:sp>
      </p:grpSp>
      <p:sp>
        <p:nvSpPr>
          <p:cNvPr id="27" name="Slide Number Placeholder 26"/>
          <p:cNvSpPr>
            <a:spLocks noGrp="1"/>
          </p:cNvSpPr>
          <p:nvPr>
            <p:ph type="sldNum" sz="quarter" idx="12"/>
          </p:nvPr>
        </p:nvSpPr>
        <p:spPr/>
        <p:txBody>
          <a:bodyPr/>
          <a:lstStyle/>
          <a:p>
            <a:fld id="{3CC63E4C-4642-794D-A2FD-70F6B81535F5}" type="slidenum">
              <a:rPr lang="en-US" smtClean="0"/>
              <a:pPr/>
              <a:t>25</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Caches Review</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3</a:t>
            </a:fld>
            <a:endParaRPr lang="en-US"/>
          </a:p>
        </p:txBody>
      </p:sp>
      <p:sp>
        <p:nvSpPr>
          <p:cNvPr id="7" name="Content Placeholder 2"/>
          <p:cNvSpPr txBox="1">
            <a:spLocks/>
          </p:cNvSpPr>
          <p:nvPr/>
        </p:nvSpPr>
        <p:spPr>
          <a:xfrm>
            <a:off x="444500" y="1219198"/>
            <a:ext cx="8394700" cy="5638801"/>
          </a:xfrm>
          <a:prstGeom prst="rect">
            <a:avLst/>
          </a:prstGeom>
        </p:spPr>
        <p:txBody>
          <a:bodyPr vert="horz" lIns="91440" tIns="45720" rIns="91440" bIns="45720" rtlCol="0">
            <a:normAutofit/>
          </a:bodyPr>
          <a:lstStyle/>
          <a:p>
            <a:pPr marL="457200" indent="-457200">
              <a:buFont typeface="Arial"/>
              <a:buChar char="•"/>
            </a:pPr>
            <a:r>
              <a:rPr lang="en-US" sz="3200" dirty="0" smtClean="0"/>
              <a:t>Direct-Mapped vs. Set-Associative vs. Fully Associative</a:t>
            </a:r>
          </a:p>
          <a:p>
            <a:pPr marL="457200" indent="-457200">
              <a:buFont typeface="Arial"/>
              <a:buChar char="•"/>
            </a:pPr>
            <a:r>
              <a:rPr lang="en-US" sz="3200" dirty="0" smtClean="0"/>
              <a:t>AMAT = Hit Time + Miss Rate * Miss Penalty</a:t>
            </a:r>
          </a:p>
          <a:p>
            <a:pPr marL="457200" indent="-457200">
              <a:buFont typeface="Arial"/>
              <a:buChar char="•"/>
            </a:pPr>
            <a:r>
              <a:rPr lang="en-US" sz="3200" dirty="0" smtClean="0"/>
              <a:t>3 Cs of cache misses: Compulsory, Capacity, Conflict</a:t>
            </a:r>
          </a:p>
          <a:p>
            <a:pPr marL="457200" indent="-457200">
              <a:buFont typeface="Arial"/>
              <a:buChar char="•"/>
            </a:pPr>
            <a:r>
              <a:rPr lang="en-US" sz="3200" dirty="0" smtClean="0"/>
              <a:t>Effect of cache parameters on performance</a:t>
            </a:r>
          </a:p>
        </p:txBody>
      </p:sp>
    </p:spTree>
    <p:extLst>
      <p:ext uri="{BB962C8B-B14F-4D97-AF65-F5344CB8AC3E}">
        <p14:creationId xmlns:p14="http://schemas.microsoft.com/office/powerpoint/2010/main" val="22147282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Cache Parameters</a:t>
            </a:r>
            <a:endParaRPr lang="en-US" dirty="0"/>
          </a:p>
        </p:txBody>
      </p:sp>
      <p:sp>
        <p:nvSpPr>
          <p:cNvPr id="3" name="Content Placeholder 2"/>
          <p:cNvSpPr>
            <a:spLocks noGrp="1"/>
          </p:cNvSpPr>
          <p:nvPr>
            <p:ph idx="1"/>
          </p:nvPr>
        </p:nvSpPr>
        <p:spPr/>
        <p:txBody>
          <a:bodyPr>
            <a:normAutofit lnSpcReduction="10000"/>
          </a:bodyPr>
          <a:lstStyle/>
          <a:p>
            <a:r>
              <a:rPr lang="en-US" dirty="0" smtClean="0"/>
              <a:t>Block size (aka line size)</a:t>
            </a:r>
          </a:p>
          <a:p>
            <a:pPr lvl="1"/>
            <a:r>
              <a:rPr lang="en-US" dirty="0" smtClean="0"/>
              <a:t>how many bytes of data in each cache entry?</a:t>
            </a:r>
          </a:p>
          <a:p>
            <a:r>
              <a:rPr lang="en-US" dirty="0" smtClean="0"/>
              <a:t>Associativity</a:t>
            </a:r>
          </a:p>
          <a:p>
            <a:pPr lvl="1"/>
            <a:r>
              <a:rPr lang="en-US" dirty="0" smtClean="0"/>
              <a:t>how many ways in each set?</a:t>
            </a:r>
          </a:p>
          <a:p>
            <a:pPr lvl="1"/>
            <a:r>
              <a:rPr lang="en-US" dirty="0" smtClean="0"/>
              <a:t>Direct-mapped =&gt; Associativity = 1</a:t>
            </a:r>
          </a:p>
          <a:p>
            <a:pPr lvl="1"/>
            <a:r>
              <a:rPr lang="en-US" dirty="0" smtClean="0"/>
              <a:t>Set-associative =&gt; 1 &lt; Associativity &lt; #Entries</a:t>
            </a:r>
          </a:p>
          <a:p>
            <a:pPr lvl="1"/>
            <a:r>
              <a:rPr lang="en-US" dirty="0" smtClean="0"/>
              <a:t>Fully associative =&gt; Associativity = #Entries</a:t>
            </a:r>
          </a:p>
          <a:p>
            <a:r>
              <a:rPr lang="en-US" dirty="0" smtClean="0"/>
              <a:t>Capacity (bytes) = Total #Entries * Block size</a:t>
            </a:r>
          </a:p>
          <a:p>
            <a:r>
              <a:rPr lang="en-US" dirty="0" smtClean="0"/>
              <a:t>#Entries </a:t>
            </a:r>
            <a:r>
              <a:rPr lang="en-US" dirty="0"/>
              <a:t>=</a:t>
            </a:r>
            <a:r>
              <a:rPr lang="en-US" dirty="0" smtClean="0"/>
              <a:t> #Sets * Associativity</a:t>
            </a:r>
          </a:p>
          <a:p>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4</a:t>
            </a:fld>
            <a:endParaRPr lang="en-US" dirty="0"/>
          </a:p>
        </p:txBody>
      </p:sp>
    </p:spTree>
    <p:extLst>
      <p:ext uri="{BB962C8B-B14F-4D97-AF65-F5344CB8AC3E}">
        <p14:creationId xmlns:p14="http://schemas.microsoft.com/office/powerpoint/2010/main" val="21760336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Cache Parameters</a:t>
            </a:r>
            <a:endParaRPr lang="en-US" dirty="0"/>
          </a:p>
        </p:txBody>
      </p:sp>
      <p:sp>
        <p:nvSpPr>
          <p:cNvPr id="3" name="Content Placeholder 2"/>
          <p:cNvSpPr>
            <a:spLocks noGrp="1"/>
          </p:cNvSpPr>
          <p:nvPr>
            <p:ph idx="1"/>
          </p:nvPr>
        </p:nvSpPr>
        <p:spPr/>
        <p:txBody>
          <a:bodyPr/>
          <a:lstStyle/>
          <a:p>
            <a:r>
              <a:rPr lang="en-US" dirty="0" smtClean="0"/>
              <a:t>Write Policy</a:t>
            </a:r>
          </a:p>
          <a:p>
            <a:r>
              <a:rPr lang="en-US" dirty="0" smtClean="0"/>
              <a:t>Replacement policy</a:t>
            </a:r>
          </a:p>
          <a:p>
            <a:pPr lvl="1"/>
            <a:endParaRPr lang="en-US" dirty="0" smtClean="0"/>
          </a:p>
          <a:p>
            <a:pPr marL="0" indent="0">
              <a:buNone/>
            </a:pP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5</a:t>
            </a:fld>
            <a:endParaRPr lang="en-US" dirty="0"/>
          </a:p>
        </p:txBody>
      </p:sp>
    </p:spTree>
    <p:extLst>
      <p:ext uri="{BB962C8B-B14F-4D97-AF65-F5344CB8AC3E}">
        <p14:creationId xmlns:p14="http://schemas.microsoft.com/office/powerpoint/2010/main" val="30644308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ChangeArrowheads="1"/>
          </p:cNvSpPr>
          <p:nvPr>
            <p:ph type="title"/>
          </p:nvPr>
        </p:nvSpPr>
        <p:spPr>
          <a:xfrm>
            <a:off x="457200" y="274638"/>
            <a:ext cx="8229600" cy="725736"/>
          </a:xfrm>
        </p:spPr>
        <p:txBody>
          <a:bodyPr>
            <a:normAutofit fontScale="90000"/>
          </a:bodyPr>
          <a:lstStyle/>
          <a:p>
            <a:r>
              <a:rPr lang="en-US" dirty="0" smtClean="0"/>
              <a:t>Write Policy Choices </a:t>
            </a:r>
            <a:endParaRPr lang="en-US" dirty="0"/>
          </a:p>
        </p:txBody>
      </p:sp>
      <p:sp>
        <p:nvSpPr>
          <p:cNvPr id="1488899" name="Rectangle 3"/>
          <p:cNvSpPr>
            <a:spLocks noGrp="1" noChangeArrowheads="1"/>
          </p:cNvSpPr>
          <p:nvPr>
            <p:ph idx="1"/>
          </p:nvPr>
        </p:nvSpPr>
        <p:spPr>
          <a:xfrm>
            <a:off x="457200" y="1148256"/>
            <a:ext cx="8229600" cy="4977907"/>
          </a:xfrm>
        </p:spPr>
        <p:txBody>
          <a:bodyPr>
            <a:normAutofit fontScale="77500" lnSpcReduction="20000"/>
          </a:bodyPr>
          <a:lstStyle/>
          <a:p>
            <a:r>
              <a:rPr lang="en-US" dirty="0" smtClean="0"/>
              <a:t>Cache hit:</a:t>
            </a:r>
          </a:p>
          <a:p>
            <a:pPr lvl="1"/>
            <a:r>
              <a:rPr lang="en-US" b="1" dirty="0" smtClean="0"/>
              <a:t>write through</a:t>
            </a:r>
            <a:r>
              <a:rPr lang="en-US" dirty="0" smtClean="0"/>
              <a:t>: writes both cache &amp; memory on every access</a:t>
            </a:r>
          </a:p>
          <a:p>
            <a:pPr lvl="2"/>
            <a:r>
              <a:rPr lang="en-US" dirty="0" smtClean="0"/>
              <a:t>Generally higher memory traffic but simpler pipeline &amp; cache design</a:t>
            </a:r>
          </a:p>
          <a:p>
            <a:pPr lvl="1"/>
            <a:r>
              <a:rPr lang="en-US" b="1" dirty="0" smtClean="0"/>
              <a:t>write back</a:t>
            </a:r>
            <a:r>
              <a:rPr lang="en-US" dirty="0" smtClean="0"/>
              <a:t>: writes cache only, memory `written only when dirty entry evicted</a:t>
            </a:r>
          </a:p>
          <a:p>
            <a:pPr lvl="2"/>
            <a:r>
              <a:rPr lang="en-US" dirty="0" smtClean="0"/>
              <a:t>A dirty bit per line reduces write-back traffic</a:t>
            </a:r>
          </a:p>
          <a:p>
            <a:pPr lvl="2"/>
            <a:r>
              <a:rPr lang="en-US" dirty="0" smtClean="0"/>
              <a:t>Must handle 0, 1, or 2 accesses to memory for each load/store</a:t>
            </a:r>
          </a:p>
          <a:p>
            <a:r>
              <a:rPr lang="en-US" dirty="0" smtClean="0"/>
              <a:t>Cache miss:</a:t>
            </a:r>
          </a:p>
          <a:p>
            <a:pPr lvl="1"/>
            <a:r>
              <a:rPr lang="en-US" b="1" dirty="0" smtClean="0"/>
              <a:t>no write allocate</a:t>
            </a:r>
            <a:r>
              <a:rPr lang="en-US" dirty="0" smtClean="0"/>
              <a:t>:  only write to main memory</a:t>
            </a:r>
          </a:p>
          <a:p>
            <a:pPr lvl="1"/>
            <a:r>
              <a:rPr lang="en-US" b="1" dirty="0" smtClean="0"/>
              <a:t>write allocate </a:t>
            </a:r>
            <a:r>
              <a:rPr lang="en-US" dirty="0" smtClean="0"/>
              <a:t>(aka fetch on write):  fetch into cache</a:t>
            </a:r>
            <a:br>
              <a:rPr lang="en-US" dirty="0" smtClean="0"/>
            </a:br>
            <a:endParaRPr lang="en-US" dirty="0" smtClean="0"/>
          </a:p>
          <a:p>
            <a:r>
              <a:rPr lang="en-US" dirty="0" smtClean="0"/>
              <a:t>Common combinations:</a:t>
            </a:r>
          </a:p>
          <a:p>
            <a:pPr lvl="1"/>
            <a:r>
              <a:rPr lang="en-US" dirty="0" smtClean="0"/>
              <a:t>write through and no write allocate</a:t>
            </a:r>
          </a:p>
          <a:p>
            <a:pPr lvl="1"/>
            <a:r>
              <a:rPr lang="en-US" dirty="0" smtClean="0"/>
              <a:t>write back with write allocate</a:t>
            </a:r>
            <a:endParaRPr lang="en-US" dirty="0"/>
          </a:p>
        </p:txBody>
      </p:sp>
      <p:sp>
        <p:nvSpPr>
          <p:cNvPr id="6" name="Slide Number Placeholder 5"/>
          <p:cNvSpPr>
            <a:spLocks noGrp="1"/>
          </p:cNvSpPr>
          <p:nvPr>
            <p:ph type="sldNum" sz="quarter" idx="12"/>
          </p:nvPr>
        </p:nvSpPr>
        <p:spPr/>
        <p:txBody>
          <a:bodyPr/>
          <a:lstStyle/>
          <a:p>
            <a:fld id="{DF83F53A-B97A-7D4D-B2C6-662DBDE74966}" type="slidenum">
              <a:rPr lang="en-US" smtClean="0"/>
              <a:pPr/>
              <a:t>6</a:t>
            </a:fld>
            <a:endParaRPr lang="en-US"/>
          </a:p>
        </p:txBody>
      </p:sp>
    </p:spTree>
    <p:extLst>
      <p:ext uri="{BB962C8B-B14F-4D97-AF65-F5344CB8AC3E}">
        <p14:creationId xmlns:p14="http://schemas.microsoft.com/office/powerpoint/2010/main" val="12184959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Rectangle 2"/>
          <p:cNvSpPr>
            <a:spLocks noGrp="1" noChangeArrowheads="1"/>
          </p:cNvSpPr>
          <p:nvPr>
            <p:ph type="title"/>
          </p:nvPr>
        </p:nvSpPr>
        <p:spPr>
          <a:xfrm>
            <a:off x="317500" y="0"/>
            <a:ext cx="7162800" cy="1143000"/>
          </a:xfrm>
          <a:noFill/>
          <a:ln/>
        </p:spPr>
        <p:txBody>
          <a:bodyPr lIns="90488" tIns="44450" rIns="90488" bIns="44450"/>
          <a:lstStyle/>
          <a:p>
            <a:r>
              <a:rPr lang="en-US" dirty="0"/>
              <a:t>Replacement Policy</a:t>
            </a:r>
          </a:p>
        </p:txBody>
      </p:sp>
      <p:sp>
        <p:nvSpPr>
          <p:cNvPr id="7" name="Slide Number Placeholder 5"/>
          <p:cNvSpPr>
            <a:spLocks noGrp="1"/>
          </p:cNvSpPr>
          <p:nvPr>
            <p:ph type="sldNum" sz="quarter" idx="12"/>
          </p:nvPr>
        </p:nvSpPr>
        <p:spPr/>
        <p:txBody>
          <a:bodyPr/>
          <a:lstStyle/>
          <a:p>
            <a:fld id="{6701BDFC-F26D-E646-9275-5FD5A32FBFC6}" type="slidenum">
              <a:rPr lang="en-US"/>
              <a:pPr/>
              <a:t>7</a:t>
            </a:fld>
            <a:endParaRPr lang="en-US" b="0">
              <a:solidFill>
                <a:srgbClr val="FBBA03"/>
              </a:solidFill>
            </a:endParaRPr>
          </a:p>
        </p:txBody>
      </p:sp>
      <p:sp>
        <p:nvSpPr>
          <p:cNvPr id="1443843" name="Rectangle 3"/>
          <p:cNvSpPr>
            <a:spLocks noChangeArrowheads="1"/>
          </p:cNvSpPr>
          <p:nvPr/>
        </p:nvSpPr>
        <p:spPr bwMode="auto">
          <a:xfrm>
            <a:off x="381000" y="838200"/>
            <a:ext cx="8370888" cy="5075748"/>
          </a:xfrm>
          <a:prstGeom prst="rect">
            <a:avLst/>
          </a:prstGeom>
          <a:noFill/>
          <a:ln w="25400">
            <a:noFill/>
            <a:miter lim="800000"/>
            <a:headEnd/>
            <a:tailEnd/>
          </a:ln>
          <a:effectLst/>
        </p:spPr>
        <p:txBody>
          <a:bodyPr lIns="90488" tIns="44450" rIns="90488" bIns="44450">
            <a:prstTxWarp prst="textNoShape">
              <a:avLst/>
            </a:prstTxWarp>
            <a:spAutoFit/>
          </a:bodyPr>
          <a:lstStyle/>
          <a:p>
            <a:pPr algn="l">
              <a:spcBef>
                <a:spcPct val="0"/>
              </a:spcBef>
            </a:pPr>
            <a:r>
              <a:rPr lang="en-US" sz="2800" dirty="0">
                <a:solidFill>
                  <a:schemeClr val="tx1"/>
                </a:solidFill>
                <a:latin typeface="Calibri"/>
                <a:cs typeface="Calibri"/>
              </a:rPr>
              <a:t>In an associative cache, which </a:t>
            </a:r>
            <a:r>
              <a:rPr lang="en-US" sz="2800" dirty="0" smtClean="0">
                <a:solidFill>
                  <a:schemeClr val="tx1"/>
                </a:solidFill>
                <a:latin typeface="Calibri"/>
                <a:cs typeface="Calibri"/>
              </a:rPr>
              <a:t>line from </a:t>
            </a:r>
            <a:r>
              <a:rPr lang="en-US" sz="2800" dirty="0">
                <a:solidFill>
                  <a:schemeClr val="tx1"/>
                </a:solidFill>
                <a:latin typeface="Calibri"/>
                <a:cs typeface="Calibri"/>
              </a:rPr>
              <a:t>a set should be evicted when the set becomes full</a:t>
            </a:r>
            <a:r>
              <a:rPr lang="en-US" sz="2800" dirty="0" smtClean="0">
                <a:solidFill>
                  <a:schemeClr val="tx1"/>
                </a:solidFill>
                <a:latin typeface="Calibri"/>
                <a:cs typeface="Calibri"/>
              </a:rPr>
              <a:t>?</a:t>
            </a:r>
            <a:endParaRPr lang="en-US" sz="2000" dirty="0">
              <a:solidFill>
                <a:schemeClr val="tx1"/>
              </a:solidFill>
              <a:latin typeface="Calibri"/>
              <a:cs typeface="Calibri"/>
            </a:endParaRPr>
          </a:p>
          <a:p>
            <a:pPr algn="l">
              <a:spcBef>
                <a:spcPct val="0"/>
              </a:spcBef>
              <a:buFontTx/>
              <a:buChar char="•"/>
            </a:pPr>
            <a:r>
              <a:rPr lang="en-US" sz="2800" i="1" dirty="0">
                <a:solidFill>
                  <a:srgbClr val="56127A"/>
                </a:solidFill>
                <a:latin typeface="Calibri"/>
                <a:cs typeface="Calibri"/>
              </a:rPr>
              <a:t> </a:t>
            </a:r>
            <a:r>
              <a:rPr lang="en-US" sz="2400" dirty="0" smtClean="0">
                <a:latin typeface="Calibri"/>
                <a:cs typeface="Calibri"/>
              </a:rPr>
              <a:t>Random</a:t>
            </a:r>
            <a:endParaRPr lang="en-US" dirty="0">
              <a:latin typeface="Calibri"/>
              <a:cs typeface="Calibri"/>
            </a:endParaRPr>
          </a:p>
          <a:p>
            <a:pPr algn="l">
              <a:spcBef>
                <a:spcPct val="0"/>
              </a:spcBef>
              <a:buFontTx/>
              <a:buChar char="•"/>
            </a:pPr>
            <a:r>
              <a:rPr lang="en-US" sz="2400" dirty="0">
                <a:latin typeface="Calibri"/>
                <a:cs typeface="Calibri"/>
              </a:rPr>
              <a:t> </a:t>
            </a:r>
            <a:r>
              <a:rPr lang="en-US" sz="2400" dirty="0" smtClean="0">
                <a:latin typeface="Calibri"/>
                <a:cs typeface="Calibri"/>
              </a:rPr>
              <a:t>Least-Recently </a:t>
            </a:r>
            <a:r>
              <a:rPr lang="en-US" sz="2400" dirty="0">
                <a:latin typeface="Calibri"/>
                <a:cs typeface="Calibri"/>
              </a:rPr>
              <a:t>Used (LRU)</a:t>
            </a:r>
          </a:p>
          <a:p>
            <a:pPr lvl="1" algn="l">
              <a:spcBef>
                <a:spcPct val="0"/>
              </a:spcBef>
              <a:buFontTx/>
              <a:buChar char="•"/>
            </a:pPr>
            <a:r>
              <a:rPr lang="en-US" sz="2000" dirty="0">
                <a:latin typeface="Calibri"/>
                <a:cs typeface="Calibri"/>
              </a:rPr>
              <a:t> LRU cache state must be updated on every access</a:t>
            </a:r>
            <a:endParaRPr lang="en-US" sz="2400" dirty="0">
              <a:latin typeface="Calibri"/>
              <a:cs typeface="Calibri"/>
            </a:endParaRPr>
          </a:p>
          <a:p>
            <a:pPr lvl="1" algn="l">
              <a:spcBef>
                <a:spcPct val="0"/>
              </a:spcBef>
              <a:buFontTx/>
              <a:buChar char="•"/>
            </a:pPr>
            <a:r>
              <a:rPr lang="en-US" sz="2000" dirty="0">
                <a:latin typeface="Calibri"/>
                <a:cs typeface="Calibri"/>
              </a:rPr>
              <a:t> </a:t>
            </a:r>
            <a:r>
              <a:rPr lang="en-US" sz="2000" dirty="0" smtClean="0">
                <a:latin typeface="Calibri"/>
                <a:cs typeface="Calibri"/>
              </a:rPr>
              <a:t>True </a:t>
            </a:r>
            <a:r>
              <a:rPr lang="en-US" sz="2000" dirty="0">
                <a:latin typeface="Calibri"/>
                <a:cs typeface="Calibri"/>
              </a:rPr>
              <a:t>implementation only feasible for small sets (2-way)</a:t>
            </a:r>
          </a:p>
          <a:p>
            <a:pPr lvl="1" algn="l">
              <a:spcBef>
                <a:spcPct val="0"/>
              </a:spcBef>
              <a:buFontTx/>
              <a:buChar char="•"/>
            </a:pPr>
            <a:r>
              <a:rPr lang="en-US" sz="2000" dirty="0">
                <a:latin typeface="Calibri"/>
                <a:cs typeface="Calibri"/>
              </a:rPr>
              <a:t> </a:t>
            </a:r>
            <a:r>
              <a:rPr lang="en-US" sz="2000" dirty="0" smtClean="0">
                <a:latin typeface="Calibri"/>
                <a:cs typeface="Calibri"/>
              </a:rPr>
              <a:t>Pseudo</a:t>
            </a:r>
            <a:r>
              <a:rPr lang="en-US" sz="2000" dirty="0">
                <a:latin typeface="Calibri"/>
                <a:cs typeface="Calibri"/>
              </a:rPr>
              <a:t>-LRU binary tree often used for 4-8 </a:t>
            </a:r>
            <a:r>
              <a:rPr lang="en-US" sz="2000" dirty="0" smtClean="0">
                <a:latin typeface="Calibri"/>
                <a:cs typeface="Calibri"/>
              </a:rPr>
              <a:t>way</a:t>
            </a:r>
            <a:endParaRPr lang="en-US" dirty="0">
              <a:latin typeface="Calibri"/>
              <a:cs typeface="Calibri"/>
            </a:endParaRPr>
          </a:p>
          <a:p>
            <a:pPr algn="l">
              <a:spcBef>
                <a:spcPct val="0"/>
              </a:spcBef>
              <a:buFontTx/>
              <a:buChar char="•"/>
            </a:pPr>
            <a:r>
              <a:rPr lang="en-US" sz="2400" dirty="0">
                <a:latin typeface="Calibri"/>
                <a:cs typeface="Calibri"/>
              </a:rPr>
              <a:t> </a:t>
            </a:r>
            <a:r>
              <a:rPr lang="en-US" sz="2400" dirty="0" smtClean="0">
                <a:latin typeface="Calibri"/>
                <a:cs typeface="Calibri"/>
              </a:rPr>
              <a:t>First-In</a:t>
            </a:r>
            <a:r>
              <a:rPr lang="en-US" sz="2400" dirty="0">
                <a:latin typeface="Calibri"/>
                <a:cs typeface="Calibri"/>
              </a:rPr>
              <a:t>, </a:t>
            </a:r>
            <a:r>
              <a:rPr lang="en-US" sz="2400" dirty="0" smtClean="0">
                <a:latin typeface="Calibri"/>
                <a:cs typeface="Calibri"/>
              </a:rPr>
              <a:t>First-Out </a:t>
            </a:r>
            <a:r>
              <a:rPr lang="en-US" sz="2400" dirty="0">
                <a:latin typeface="Calibri"/>
                <a:cs typeface="Calibri"/>
              </a:rPr>
              <a:t>(FIFO) a.k.a. Round-Robin</a:t>
            </a:r>
          </a:p>
          <a:p>
            <a:pPr lvl="1" algn="l">
              <a:spcBef>
                <a:spcPct val="0"/>
              </a:spcBef>
              <a:buFontTx/>
              <a:buChar char="•"/>
            </a:pPr>
            <a:r>
              <a:rPr lang="en-US" sz="2000" dirty="0">
                <a:latin typeface="Calibri"/>
                <a:cs typeface="Calibri"/>
              </a:rPr>
              <a:t> </a:t>
            </a:r>
            <a:r>
              <a:rPr lang="en-US" sz="2000" dirty="0" smtClean="0">
                <a:latin typeface="Calibri"/>
                <a:cs typeface="Calibri"/>
              </a:rPr>
              <a:t>Used </a:t>
            </a:r>
            <a:r>
              <a:rPr lang="en-US" sz="2000" dirty="0">
                <a:latin typeface="Calibri"/>
                <a:cs typeface="Calibri"/>
              </a:rPr>
              <a:t>in highly associative </a:t>
            </a:r>
            <a:r>
              <a:rPr lang="en-US" sz="2000" dirty="0" smtClean="0">
                <a:latin typeface="Calibri"/>
                <a:cs typeface="Calibri"/>
              </a:rPr>
              <a:t>caches</a:t>
            </a:r>
            <a:endParaRPr lang="en-US" sz="2000" dirty="0">
              <a:latin typeface="Calibri"/>
              <a:cs typeface="Calibri"/>
            </a:endParaRPr>
          </a:p>
          <a:p>
            <a:pPr algn="l">
              <a:spcBef>
                <a:spcPct val="0"/>
              </a:spcBef>
              <a:buFontTx/>
              <a:buChar char="•"/>
            </a:pPr>
            <a:r>
              <a:rPr lang="en-US" sz="2400" dirty="0">
                <a:latin typeface="Calibri"/>
                <a:cs typeface="Calibri"/>
              </a:rPr>
              <a:t> </a:t>
            </a:r>
            <a:r>
              <a:rPr lang="en-US" sz="2400" dirty="0" smtClean="0">
                <a:latin typeface="Calibri"/>
                <a:cs typeface="Calibri"/>
              </a:rPr>
              <a:t>Not-Most-Recently </a:t>
            </a:r>
            <a:r>
              <a:rPr lang="en-US" sz="2400" dirty="0">
                <a:latin typeface="Calibri"/>
                <a:cs typeface="Calibri"/>
              </a:rPr>
              <a:t>Used (</a:t>
            </a:r>
            <a:r>
              <a:rPr lang="en-US" sz="2400" dirty="0" smtClean="0">
                <a:latin typeface="Calibri"/>
                <a:cs typeface="Calibri"/>
              </a:rPr>
              <a:t>NMRU</a:t>
            </a:r>
            <a:r>
              <a:rPr lang="en-US" sz="2400" dirty="0">
                <a:latin typeface="Calibri"/>
                <a:cs typeface="Calibri"/>
              </a:rPr>
              <a:t>)</a:t>
            </a:r>
          </a:p>
          <a:p>
            <a:pPr lvl="1" algn="l">
              <a:spcBef>
                <a:spcPct val="0"/>
              </a:spcBef>
              <a:buFontTx/>
              <a:buChar char="•"/>
            </a:pPr>
            <a:r>
              <a:rPr lang="en-US" sz="2000" dirty="0">
                <a:latin typeface="Calibri"/>
                <a:cs typeface="Calibri"/>
              </a:rPr>
              <a:t> FIFO with exception for </a:t>
            </a:r>
            <a:r>
              <a:rPr lang="en-US" sz="2000" dirty="0" smtClean="0">
                <a:latin typeface="Calibri"/>
                <a:cs typeface="Calibri"/>
              </a:rPr>
              <a:t>most-recently </a:t>
            </a:r>
            <a:r>
              <a:rPr lang="en-US" sz="2000" dirty="0">
                <a:latin typeface="Calibri"/>
                <a:cs typeface="Calibri"/>
              </a:rPr>
              <a:t>used </a:t>
            </a:r>
            <a:r>
              <a:rPr lang="en-US" sz="2000" dirty="0" smtClean="0">
                <a:latin typeface="Calibri"/>
                <a:cs typeface="Calibri"/>
              </a:rPr>
              <a:t>line </a:t>
            </a:r>
            <a:r>
              <a:rPr lang="en-US" sz="2000" dirty="0">
                <a:latin typeface="Calibri"/>
                <a:cs typeface="Calibri"/>
              </a:rPr>
              <a:t>or </a:t>
            </a:r>
            <a:r>
              <a:rPr lang="en-US" sz="2000" dirty="0" smtClean="0">
                <a:latin typeface="Calibri"/>
                <a:cs typeface="Calibri"/>
              </a:rPr>
              <a:t>lines</a:t>
            </a:r>
            <a:endParaRPr lang="en-US" sz="2000" dirty="0">
              <a:latin typeface="Calibri"/>
              <a:cs typeface="Calibri"/>
            </a:endParaRPr>
          </a:p>
          <a:p>
            <a:pPr lvl="1" algn="l">
              <a:spcBef>
                <a:spcPct val="0"/>
              </a:spcBef>
            </a:pPr>
            <a:endParaRPr lang="en-US" sz="2000" dirty="0">
              <a:solidFill>
                <a:srgbClr val="56127A"/>
              </a:solidFill>
              <a:latin typeface="Calibri"/>
              <a:cs typeface="Calibri"/>
            </a:endParaRPr>
          </a:p>
          <a:p>
            <a:pPr algn="l">
              <a:spcBef>
                <a:spcPct val="0"/>
              </a:spcBef>
            </a:pPr>
            <a:r>
              <a:rPr lang="en-US" sz="2400" i="1" dirty="0">
                <a:solidFill>
                  <a:schemeClr val="tx2"/>
                </a:solidFill>
                <a:latin typeface="Calibri"/>
                <a:cs typeface="Calibri"/>
              </a:rPr>
              <a:t>This is a second-order effect.  Why?</a:t>
            </a:r>
          </a:p>
          <a:p>
            <a:pPr algn="l">
              <a:spcBef>
                <a:spcPct val="0"/>
              </a:spcBef>
            </a:pPr>
            <a:endParaRPr lang="en-US" sz="2400" i="1" dirty="0">
              <a:solidFill>
                <a:schemeClr val="tx2"/>
              </a:solidFill>
              <a:latin typeface="Calibri"/>
              <a:cs typeface="Calibri"/>
            </a:endParaRPr>
          </a:p>
        </p:txBody>
      </p:sp>
      <p:sp>
        <p:nvSpPr>
          <p:cNvPr id="1443844" name="Text Box 4"/>
          <p:cNvSpPr txBox="1">
            <a:spLocks noChangeArrowheads="1"/>
          </p:cNvSpPr>
          <p:nvPr/>
        </p:nvSpPr>
        <p:spPr bwMode="auto">
          <a:xfrm>
            <a:off x="3200400" y="5638800"/>
            <a:ext cx="5670780" cy="523220"/>
          </a:xfrm>
          <a:prstGeom prst="rect">
            <a:avLst/>
          </a:prstGeom>
          <a:noFill/>
          <a:ln w="9525">
            <a:noFill/>
            <a:miter lim="800000"/>
            <a:headEnd/>
            <a:tailEnd/>
          </a:ln>
          <a:effectLst/>
        </p:spPr>
        <p:txBody>
          <a:bodyPr wrap="none" anchor="ctr">
            <a:prstTxWarp prst="textNoShape">
              <a:avLst/>
            </a:prstTxWarp>
            <a:spAutoFit/>
          </a:bodyPr>
          <a:lstStyle/>
          <a:p>
            <a:pPr algn="ctr"/>
            <a:r>
              <a:rPr lang="en-US" sz="2800" i="1" dirty="0">
                <a:solidFill>
                  <a:srgbClr val="FF0000"/>
                </a:solidFill>
                <a:latin typeface="Calibri"/>
                <a:cs typeface="Calibri"/>
              </a:rPr>
              <a:t>Replacement only happens on misses</a:t>
            </a:r>
          </a:p>
        </p:txBody>
      </p:sp>
    </p:spTree>
    <p:extLst>
      <p:ext uri="{BB962C8B-B14F-4D97-AF65-F5344CB8AC3E}">
        <p14:creationId xmlns:p14="http://schemas.microsoft.com/office/powerpoint/2010/main" val="37245641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43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4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dirty="0" smtClean="0"/>
              <a:t>Sources of Cache Misses (3 C’s)</a:t>
            </a:r>
            <a:endParaRPr lang="en-US" dirty="0"/>
          </a:p>
        </p:txBody>
      </p:sp>
      <p:sp>
        <p:nvSpPr>
          <p:cNvPr id="1602563" name="Rectangle 3"/>
          <p:cNvSpPr>
            <a:spLocks noGrp="1" noChangeArrowheads="1"/>
          </p:cNvSpPr>
          <p:nvPr>
            <p:ph type="body" idx="1"/>
          </p:nvPr>
        </p:nvSpPr>
        <p:spPr>
          <a:xfrm>
            <a:off x="457200" y="1237343"/>
            <a:ext cx="8686800" cy="4495800"/>
          </a:xfrm>
        </p:spPr>
        <p:txBody>
          <a:bodyPr>
            <a:normAutofit fontScale="92500" lnSpcReduction="20000"/>
          </a:bodyPr>
          <a:lstStyle/>
          <a:p>
            <a:pPr>
              <a:buClr>
                <a:schemeClr val="tx1"/>
              </a:buClr>
            </a:pPr>
            <a:r>
              <a:rPr lang="en-US" i="1" dirty="0" smtClean="0">
                <a:solidFill>
                  <a:srgbClr val="0000FF"/>
                </a:solidFill>
              </a:rPr>
              <a:t>Compulsory </a:t>
            </a:r>
            <a:r>
              <a:rPr lang="en-US" dirty="0" smtClean="0"/>
              <a:t>(cold start, first reference):</a:t>
            </a:r>
          </a:p>
          <a:p>
            <a:pPr lvl="1">
              <a:buClr>
                <a:schemeClr val="tx1"/>
              </a:buClr>
            </a:pPr>
            <a:r>
              <a:rPr lang="en-US" dirty="0" smtClean="0"/>
              <a:t>1</a:t>
            </a:r>
            <a:r>
              <a:rPr lang="en-US" baseline="30000" dirty="0" smtClean="0"/>
              <a:t>st</a:t>
            </a:r>
            <a:r>
              <a:rPr lang="en-US" dirty="0" smtClean="0"/>
              <a:t> access to a block, “cold” fact of life, not a lot you can do about it.  </a:t>
            </a:r>
          </a:p>
          <a:p>
            <a:pPr lvl="2">
              <a:buClr>
                <a:schemeClr val="tx1"/>
              </a:buClr>
            </a:pPr>
            <a:r>
              <a:rPr lang="en-US" dirty="0" smtClean="0"/>
              <a:t>If running billions of instructions, compulsory misses are insignificant</a:t>
            </a:r>
          </a:p>
          <a:p>
            <a:pPr>
              <a:buClr>
                <a:schemeClr val="tx1"/>
              </a:buClr>
            </a:pPr>
            <a:r>
              <a:rPr lang="en-US" i="1" dirty="0" smtClean="0">
                <a:solidFill>
                  <a:srgbClr val="0000FF"/>
                </a:solidFill>
              </a:rPr>
              <a:t>Capacity</a:t>
            </a:r>
            <a:r>
              <a:rPr lang="en-US" dirty="0" smtClean="0"/>
              <a:t>:</a:t>
            </a:r>
          </a:p>
          <a:p>
            <a:pPr lvl="1">
              <a:buClr>
                <a:schemeClr val="tx1"/>
              </a:buClr>
            </a:pPr>
            <a:r>
              <a:rPr lang="en-US" dirty="0" smtClean="0"/>
              <a:t>Cache cannot contain all blocks accessed by the program</a:t>
            </a:r>
          </a:p>
          <a:p>
            <a:pPr lvl="2">
              <a:buClr>
                <a:schemeClr val="tx1"/>
              </a:buClr>
            </a:pPr>
            <a:r>
              <a:rPr lang="en-US" dirty="0" smtClean="0"/>
              <a:t>Misses that would not occur with infinite cache</a:t>
            </a:r>
          </a:p>
          <a:p>
            <a:pPr>
              <a:buClr>
                <a:schemeClr val="tx1"/>
              </a:buClr>
            </a:pPr>
            <a:r>
              <a:rPr lang="en-US" i="1" dirty="0" smtClean="0">
                <a:solidFill>
                  <a:srgbClr val="0000FF"/>
                </a:solidFill>
              </a:rPr>
              <a:t>Conflict </a:t>
            </a:r>
            <a:r>
              <a:rPr lang="en-US" dirty="0" smtClean="0"/>
              <a:t>(collision):</a:t>
            </a:r>
          </a:p>
          <a:p>
            <a:pPr lvl="1"/>
            <a:r>
              <a:rPr lang="en-US" dirty="0" smtClean="0"/>
              <a:t>Multiple memory locations mapped to same cache set</a:t>
            </a:r>
          </a:p>
          <a:p>
            <a:pPr lvl="2"/>
            <a:r>
              <a:rPr lang="en-US" dirty="0" smtClean="0"/>
              <a:t>Misses that would not occur with ideal fully associative cache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8</a:t>
            </a:fld>
            <a:endParaRPr lang="en-US"/>
          </a:p>
        </p:txBody>
      </p:sp>
    </p:spTree>
    <p:extLst>
      <p:ext uri="{BB962C8B-B14F-4D97-AF65-F5344CB8AC3E}">
        <p14:creationId xmlns:p14="http://schemas.microsoft.com/office/powerpoint/2010/main" val="32806540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2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Impact of Cache Parameters on Performance</a:t>
            </a:r>
            <a:endParaRPr lang="en-US" dirty="0"/>
          </a:p>
        </p:txBody>
      </p:sp>
      <p:sp>
        <p:nvSpPr>
          <p:cNvPr id="3" name="Content Placeholder 2"/>
          <p:cNvSpPr>
            <a:spLocks noGrp="1"/>
          </p:cNvSpPr>
          <p:nvPr>
            <p:ph idx="1"/>
          </p:nvPr>
        </p:nvSpPr>
        <p:spPr/>
        <p:txBody>
          <a:bodyPr/>
          <a:lstStyle/>
          <a:p>
            <a:r>
              <a:rPr lang="en-US" dirty="0" smtClean="0"/>
              <a:t>AMAT = Hit Time + Miss Rate * Miss Penalty</a:t>
            </a:r>
          </a:p>
          <a:p>
            <a:pPr lvl="1"/>
            <a:r>
              <a:rPr lang="en-US" dirty="0" smtClean="0"/>
              <a:t>Note, we assume always first search cache, so must charge hit time for both hits and misses!</a:t>
            </a:r>
          </a:p>
          <a:p>
            <a:r>
              <a:rPr lang="en-US" dirty="0" smtClean="0"/>
              <a:t>For misses, characterize by 3Cs</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9</a:t>
            </a:fld>
            <a:endParaRPr lang="en-US" dirty="0"/>
          </a:p>
        </p:txBody>
      </p:sp>
    </p:spTree>
    <p:extLst>
      <p:ext uri="{BB962C8B-B14F-4D97-AF65-F5344CB8AC3E}">
        <p14:creationId xmlns:p14="http://schemas.microsoft.com/office/powerpoint/2010/main" val="27730681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26040</TotalTime>
  <Words>1863</Words>
  <Application>Microsoft Macintosh PowerPoint</Application>
  <PresentationFormat>On-screen Show (4:3)</PresentationFormat>
  <Paragraphs>318</Paragraphs>
  <Slides>25</Slides>
  <Notes>12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27" baseType="lpstr">
      <vt:lpstr>Office Theme</vt:lpstr>
      <vt:lpstr>Image</vt:lpstr>
      <vt:lpstr>CS 61C: Great Ideas in Computer Architecture (Machine Structures) Caches Part 3</vt:lpstr>
      <vt:lpstr>You Are Here!</vt:lpstr>
      <vt:lpstr>Caches Review</vt:lpstr>
      <vt:lpstr>Primary Cache Parameters</vt:lpstr>
      <vt:lpstr>Other Cache Parameters</vt:lpstr>
      <vt:lpstr>Write Policy Choices </vt:lpstr>
      <vt:lpstr>Replacement Policy</vt:lpstr>
      <vt:lpstr>Sources of Cache Misses (3 C’s)</vt:lpstr>
      <vt:lpstr>Impact of Cache Parameters on Performance</vt:lpstr>
      <vt:lpstr>CPU-Cache Interaction (5-stage pipeline)</vt:lpstr>
      <vt:lpstr>Increasing Block Size?</vt:lpstr>
      <vt:lpstr>Increasing Associativity?</vt:lpstr>
      <vt:lpstr>Increasing #Entries?</vt:lpstr>
      <vt:lpstr>Administrivia</vt:lpstr>
      <vt:lpstr>How to Reduce Miss Penalty?</vt:lpstr>
      <vt:lpstr>Review: Memory Hierarchy</vt:lpstr>
      <vt:lpstr>From Lecture 11: In the News</vt:lpstr>
      <vt:lpstr>IBM z13 Memory Hierarchy</vt:lpstr>
      <vt:lpstr>Local vs. Global Miss Rates</vt:lpstr>
      <vt:lpstr>PowerPoint Presentation</vt:lpstr>
      <vt:lpstr>Local vs. Global Miss Rates</vt:lpstr>
      <vt:lpstr>Clickers/Peer Instruction</vt:lpstr>
      <vt:lpstr>PowerPoint Presentation</vt:lpstr>
      <vt:lpstr>CPI/Miss Rates/DRAM Access SpecInt2006</vt:lpstr>
      <vt:lpstr>In Conclusion, Cache Design Space</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Sagar Karandikar</cp:lastModifiedBy>
  <cp:revision>534</cp:revision>
  <cp:lastPrinted>2013-11-13T20:51:57Z</cp:lastPrinted>
  <dcterms:created xsi:type="dcterms:W3CDTF">2012-04-08T11:43:00Z</dcterms:created>
  <dcterms:modified xsi:type="dcterms:W3CDTF">2015-03-18T14:11:09Z</dcterms:modified>
</cp:coreProperties>
</file>